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0E23D-76E5-48F1-93D7-E05D69B04E9D}" type="datetimeFigureOut">
              <a:rPr lang="es-CL" smtClean="0"/>
              <a:t>05-05-2015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D83A2-1A0E-4BAB-AF02-B5A1A94FA4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697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5579" y="8686489"/>
            <a:ext cx="2972421" cy="457512"/>
          </a:xfrm>
          <a:prstGeom prst="rect">
            <a:avLst/>
          </a:prstGeom>
          <a:ln/>
        </p:spPr>
        <p:txBody>
          <a:bodyPr/>
          <a:lstStyle/>
          <a:p>
            <a:fld id="{51918FAA-0774-453B-BED5-321843A177D6}" type="slidenum">
              <a:rPr lang="es-ES" altLang="es-CL"/>
              <a:pPr/>
              <a:t>2</a:t>
            </a:fld>
            <a:endParaRPr lang="es-ES" altLang="es-CL"/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421" y="4344025"/>
            <a:ext cx="5485158" cy="4114488"/>
          </a:xfrm>
          <a:prstGeom prst="rect">
            <a:avLst/>
          </a:prstGeom>
        </p:spPr>
        <p:txBody>
          <a:bodyPr/>
          <a:lstStyle/>
          <a:p>
            <a:endParaRPr lang="es-CL" alt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7A09-0743-43F5-A12E-D7854A4C8D6D}" type="datetimeFigureOut">
              <a:rPr lang="es-CL" smtClean="0"/>
              <a:t>05-05-2015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D00-779B-4981-9F38-25D08254A0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978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7A09-0743-43F5-A12E-D7854A4C8D6D}" type="datetimeFigureOut">
              <a:rPr lang="es-CL" smtClean="0"/>
              <a:t>05-05-2015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D00-779B-4981-9F38-25D08254A0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442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7A09-0743-43F5-A12E-D7854A4C8D6D}" type="datetimeFigureOut">
              <a:rPr lang="es-CL" smtClean="0"/>
              <a:t>05-05-2015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D00-779B-4981-9F38-25D08254A0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7581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endParaRPr lang="es-CL" dirty="0" smtClean="0"/>
          </a:p>
          <a:p>
            <a:pPr lvl="0"/>
            <a:endParaRPr lang="es-CL" dirty="0" smtClean="0"/>
          </a:p>
          <a:p>
            <a:pPr lvl="0"/>
            <a:r>
              <a:rPr lang="es-CL" dirty="0" smtClean="0"/>
              <a:t>EJEMPLO</a:t>
            </a:r>
          </a:p>
          <a:p>
            <a:pPr lvl="0"/>
            <a:r>
              <a:rPr lang="es-CL" dirty="0" smtClean="0"/>
              <a:t>COMPLETAR EN INGLÉS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2197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7A09-0743-43F5-A12E-D7854A4C8D6D}" type="datetimeFigureOut">
              <a:rPr lang="es-CL" smtClean="0"/>
              <a:t>05-05-2015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D00-779B-4981-9F38-25D08254A0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073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7A09-0743-43F5-A12E-D7854A4C8D6D}" type="datetimeFigureOut">
              <a:rPr lang="es-CL" smtClean="0"/>
              <a:t>05-05-2015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D00-779B-4981-9F38-25D08254A0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630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7A09-0743-43F5-A12E-D7854A4C8D6D}" type="datetimeFigureOut">
              <a:rPr lang="es-CL" smtClean="0"/>
              <a:t>05-05-2015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D00-779B-4981-9F38-25D08254A0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586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7A09-0743-43F5-A12E-D7854A4C8D6D}" type="datetimeFigureOut">
              <a:rPr lang="es-CL" smtClean="0"/>
              <a:t>05-05-2015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D00-779B-4981-9F38-25D08254A0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733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7A09-0743-43F5-A12E-D7854A4C8D6D}" type="datetimeFigureOut">
              <a:rPr lang="es-CL" smtClean="0"/>
              <a:t>05-05-2015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D00-779B-4981-9F38-25D08254A0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38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7A09-0743-43F5-A12E-D7854A4C8D6D}" type="datetimeFigureOut">
              <a:rPr lang="es-CL" smtClean="0"/>
              <a:t>05-05-2015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D00-779B-4981-9F38-25D08254A0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70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7A09-0743-43F5-A12E-D7854A4C8D6D}" type="datetimeFigureOut">
              <a:rPr lang="es-CL" smtClean="0"/>
              <a:t>05-05-2015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D00-779B-4981-9F38-25D08254A0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815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7A09-0743-43F5-A12E-D7854A4C8D6D}" type="datetimeFigureOut">
              <a:rPr lang="es-CL" smtClean="0"/>
              <a:t>05-05-2015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18D00-779B-4981-9F38-25D08254A0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67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37A09-0743-43F5-A12E-D7854A4C8D6D}" type="datetimeFigureOut">
              <a:rPr lang="es-CL" smtClean="0"/>
              <a:t>05-05-2015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18D00-779B-4981-9F38-25D08254A0E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780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1772816"/>
            <a:ext cx="698409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 J E M P L O</a:t>
            </a:r>
          </a:p>
          <a:p>
            <a:pPr algn="ctr"/>
            <a:endParaRPr lang="es-ES" sz="54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COMPLETAR EN INGLÉS</a:t>
            </a:r>
          </a:p>
        </p:txBody>
      </p:sp>
      <p:graphicFrame>
        <p:nvGraphicFramePr>
          <p:cNvPr id="502786" name="Group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76630473"/>
              </p:ext>
            </p:extLst>
          </p:nvPr>
        </p:nvGraphicFramePr>
        <p:xfrm>
          <a:off x="197426" y="274638"/>
          <a:ext cx="8614066" cy="6178698"/>
        </p:xfrm>
        <a:graphic>
          <a:graphicData uri="http://schemas.openxmlformats.org/drawingml/2006/table">
            <a:tbl>
              <a:tblPr/>
              <a:tblGrid>
                <a:gridCol w="4981502"/>
                <a:gridCol w="2655817"/>
                <a:gridCol w="976747"/>
              </a:tblGrid>
              <a:tr h="2235213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GB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Exporter’s Name, Address and Country: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altLang="es-CL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C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Nombre exportador chileno, dirección y país.</a:t>
                      </a:r>
                      <a:endParaRPr kumimoji="0" lang="es-ES" altLang="es-CL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82296" marR="822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Certification</a:t>
                      </a: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No.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alt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XXX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L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Número indicado por la Entidad Certificadora</a:t>
                      </a:r>
                    </a:p>
                  </a:txBody>
                  <a:tcPr marL="82296" marR="822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Number</a:t>
                      </a: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of page    </a:t>
                      </a:r>
                      <a:r>
                        <a:rPr kumimoji="0" lang="es-CL" alt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1/1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Indicar según número de páginas ej.: 1/2</a:t>
                      </a:r>
                      <a:endParaRPr kumimoji="0" lang="es-CL" alt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2296" marR="822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35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3"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AGREEMENT BETWEEN JAPAN AND THE REPUBLIC OF CHILE FOR A STRATEGIC ECONOMIC PARTNERSHIP </a:t>
                      </a:r>
                      <a:endParaRPr kumimoji="0" lang="es-ES" alt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CERTIFICATE OF ORIGIN</a:t>
                      </a:r>
                      <a:endParaRPr kumimoji="0" lang="es-ES" alt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Issued</a:t>
                      </a:r>
                      <a:r>
                        <a:rPr kumimoji="0" lang="es-CL" altLang="es-CL" sz="16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in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altLang="es-CL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altLang="es-CL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CHILE</a:t>
                      </a:r>
                      <a:endParaRPr kumimoji="0" lang="es-ES" alt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82296" marR="822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592607"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0" lang="en-GB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Importer’s Name, Address and Country: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Nombre importador japonés, dirección y país.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endParaRPr kumimoji="0" lang="es-ES" alt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82296" marR="822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122526"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0" lang="en-GB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Transport details (means and route)(as far as known)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endParaRPr kumimoji="0" lang="en-GB" alt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Ruta de transporte si es conocida.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Obligatorio cuando es emitido retroactivamente.</a:t>
                      </a:r>
                      <a:endParaRPr kumimoji="0" lang="es-ES" alt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marL="82296" marR="8229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2803" name="Text Box 19"/>
          <p:cNvSpPr txBox="1">
            <a:spLocks noChangeArrowheads="1"/>
          </p:cNvSpPr>
          <p:nvPr/>
        </p:nvSpPr>
        <p:spPr bwMode="auto">
          <a:xfrm>
            <a:off x="1095375" y="38084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s-CL" altLang="es-CL" sz="1800">
              <a:latin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691680" y="6516152"/>
            <a:ext cx="568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/>
              <a:t>NOTA: Original del Formulario debe ser solicitado en las Entidades Emisoras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56543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/>
          </p:nvPr>
        </p:nvSpPr>
        <p:spPr>
          <a:xfrm>
            <a:off x="1090298" y="836712"/>
            <a:ext cx="6984091" cy="29177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 J E M P L O</a:t>
            </a:r>
          </a:p>
          <a:p>
            <a:pPr algn="ctr"/>
            <a:endParaRPr lang="es-ES" sz="54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es-E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COMPLETAR EN INGLÉS</a:t>
            </a:r>
          </a:p>
        </p:txBody>
      </p:sp>
      <p:sp>
        <p:nvSpPr>
          <p:cNvPr id="503810" name="Line 2"/>
          <p:cNvSpPr>
            <a:spLocks noChangeShapeType="1"/>
          </p:cNvSpPr>
          <p:nvPr/>
        </p:nvSpPr>
        <p:spPr bwMode="auto">
          <a:xfrm>
            <a:off x="5100638" y="3968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503845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621640"/>
              </p:ext>
            </p:extLst>
          </p:nvPr>
        </p:nvGraphicFramePr>
        <p:xfrm>
          <a:off x="107504" y="188641"/>
          <a:ext cx="8864142" cy="6192688"/>
        </p:xfrm>
        <a:graphic>
          <a:graphicData uri="http://schemas.openxmlformats.org/drawingml/2006/table">
            <a:tbl>
              <a:tblPr/>
              <a:tblGrid>
                <a:gridCol w="3650949"/>
                <a:gridCol w="1317163"/>
                <a:gridCol w="548946"/>
                <a:gridCol w="1681146"/>
                <a:gridCol w="1457658"/>
                <a:gridCol w="208280"/>
              </a:tblGrid>
              <a:tr h="3080784">
                <a:tc>
                  <a:txBody>
                    <a:bodyPr/>
                    <a:lstStyle>
                      <a:lvl1pPr marL="533400" indent="-533400" algn="l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14400" indent="-457200" algn="l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295400" indent="-381000" algn="l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714500" indent="-342900" algn="l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171700" indent="-342900" algn="l">
                        <a:spcBef>
                          <a:spcPct val="20000"/>
                        </a:spcBef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28600" algn="l"/>
                        </a:tabLs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28600" algn="l"/>
                        </a:tabLst>
                      </a:pPr>
                      <a:r>
                        <a:rPr kumimoji="0" lang="en-GB" alt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Item number (as necessary); Marks and numbers; Number and kind of packages; Description of good(s); HS tariff classification number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28600" algn="l"/>
                        </a:tabLst>
                      </a:pPr>
                      <a:endParaRPr kumimoji="0" lang="en-GB" alt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533400" marR="0" lvl="0" indent="31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3589338" algn="l"/>
                        </a:tabLst>
                      </a:pPr>
                      <a:r>
                        <a:rPr kumimoji="0" lang="es-ES" alt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Completar con la cantidad de detalles que sean necesarios, incluyendo obligatoriamente descripción completa de producto y </a:t>
                      </a:r>
                      <a:r>
                        <a:rPr kumimoji="0" lang="es-ES" altLang="es-C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subpartida</a:t>
                      </a:r>
                      <a:r>
                        <a:rPr kumimoji="0" lang="es-ES" alt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arancelaria SA </a:t>
                      </a:r>
                      <a:r>
                        <a:rPr kumimoji="0" lang="es-ES" alt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2002. </a:t>
                      </a:r>
                      <a:endParaRPr kumimoji="0" lang="es-ES" alt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kumimoji="0" lang="es-CL" alt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Preference</a:t>
                      </a: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CL" alt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criterion</a:t>
                      </a:r>
                      <a:endParaRPr kumimoji="0" lang="es-CL" alt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alt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alt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FGM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C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6.Quantity </a:t>
                      </a:r>
                      <a:r>
                        <a:rPr kumimoji="0" lang="es-CL" alt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CL" alt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gross</a:t>
                      </a:r>
                      <a:r>
                        <a:rPr kumimoji="0" lang="es-CL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CL" altLang="es-CL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weight</a:t>
                      </a:r>
                      <a:endParaRPr kumimoji="0" lang="es-CL" alt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Cantidad y unidad de medida respectiva</a:t>
                      </a:r>
                      <a:endParaRPr kumimoji="0" lang="es-CL" alt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Invoice number(s) and date(s)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C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OPERACION DIRECTA: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NUMERO Y  FECHA FACTURA DE CHILE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TRIANGULACIÓN: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 SE CONOCE N° Y FECHA TRADER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2. SI SE DESCONOCE DEJAR EN BLANCO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altLang="es-C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0357">
                <a:tc gridSpan="5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8. </a:t>
                      </a:r>
                      <a:r>
                        <a:rPr kumimoji="0" lang="es-CL" altLang="es-CL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Remarks</a:t>
                      </a:r>
                      <a:r>
                        <a:rPr kumimoji="0" lang="es-CL" alt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alt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 el certificado es emitido después del embarque, indicar: </a:t>
                      </a:r>
                      <a:r>
                        <a:rPr kumimoji="0" lang="es-CL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ISSUED </a:t>
                      </a:r>
                      <a:r>
                        <a:rPr kumimoji="0" lang="es-CL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RETROACTIVELY.</a:t>
                      </a:r>
                      <a:endParaRPr kumimoji="0" lang="es-ES" altLang="es-CL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alt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 caso de un Tercer Operador, indicar: </a:t>
                      </a:r>
                      <a:r>
                        <a:rPr kumimoji="0" lang="es-ES" altLang="es-C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“</a:t>
                      </a:r>
                      <a:r>
                        <a:rPr kumimoji="0" lang="es-ES" altLang="es-CL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Invoice</a:t>
                      </a:r>
                      <a:r>
                        <a:rPr kumimoji="0" lang="es-ES" altLang="es-C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s-ES" altLang="es-CL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issued</a:t>
                      </a:r>
                      <a:r>
                        <a:rPr kumimoji="0" lang="es-ES" altLang="es-CL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(tercer país): Razón Social y datos del Importador del 3er País”</a:t>
                      </a:r>
                      <a:r>
                        <a:rPr kumimoji="0" lang="es-ES" alt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s-ES" altLang="es-C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kumimoji="0" lang="es-ES" alt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altLang="es-C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1547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9.Declaration by the exporter: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I, the undersigned, declare that: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 the above details and statement are true and accurate. 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 the good(s) described above meet the condition(s) required for the issuance of this certificate;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- the country of origin of the good(s) described above is </a:t>
                      </a:r>
                      <a:r>
                        <a:rPr kumimoji="0" lang="en-GB" altLang="es-C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Chile</a:t>
                      </a:r>
                      <a:r>
                        <a:rPr kumimoji="0" lang="es-CL" altLang="es-CL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　　　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Place and Date: </a:t>
                      </a:r>
                      <a:r>
                        <a:rPr kumimoji="0" lang="en-GB" altLang="es-CL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Santiago, Chile (</a:t>
                      </a:r>
                      <a:r>
                        <a:rPr kumimoji="0" lang="en-GB" altLang="es-CL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fecha</a:t>
                      </a: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GB" altLang="es-CL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                                    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Signature: </a:t>
                      </a: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Firma</a:t>
                      </a:r>
                      <a:r>
                        <a:rPr kumimoji="0" lang="en-GB" altLang="es-CL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                                            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Name (printed): </a:t>
                      </a:r>
                      <a:r>
                        <a:rPr kumimoji="0" lang="en-GB" altLang="es-CL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Nombre</a:t>
                      </a:r>
                      <a:r>
                        <a:rPr kumimoji="0" lang="en-GB" altLang="es-CL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altLang="es-CL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                                         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Company</a:t>
                      </a:r>
                      <a:r>
                        <a:rPr kumimoji="0" lang="es-CL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: Empresa                                                </a:t>
                      </a:r>
                      <a:endParaRPr kumimoji="0" lang="es-CL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10.Certification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 is hereby certified, on the basis of control carried out, that the declaration by the exporter is correct.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Competent authority or Designee office: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Stamp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Place and Date: </a:t>
                      </a:r>
                      <a:r>
                        <a:rPr kumimoji="0" lang="en-GB" altLang="es-CL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GB" altLang="es-CL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USO EXCLUSIVO ENTIDAD</a:t>
                      </a:r>
                      <a:r>
                        <a:rPr kumimoji="0" lang="en-GB" altLang="es-CL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</a:t>
                      </a:r>
                      <a:endParaRPr kumimoji="0" lang="es-ES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s-C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Signature: </a:t>
                      </a:r>
                      <a:r>
                        <a:rPr kumimoji="0" lang="en-GB" altLang="es-CL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</a:t>
                      </a:r>
                      <a:endParaRPr kumimoji="0" lang="en-GB" altLang="es-C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altLang="es-C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547664" y="6437239"/>
            <a:ext cx="5687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 smtClean="0"/>
              <a:t>NOTA: Original del Formulario debe ser solicitado en las Entidades Emisoras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1534373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385</Words>
  <Application>Microsoft Office PowerPoint</Application>
  <PresentationFormat>Presentación en pantalla (4:3)</PresentationFormat>
  <Paragraphs>77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RUBIO GAETE</dc:creator>
  <cp:lastModifiedBy>FELIPE CAROCA LUENGO</cp:lastModifiedBy>
  <cp:revision>9</cp:revision>
  <dcterms:created xsi:type="dcterms:W3CDTF">2014-08-19T19:32:04Z</dcterms:created>
  <dcterms:modified xsi:type="dcterms:W3CDTF">2015-05-05T19:07:50Z</dcterms:modified>
</cp:coreProperties>
</file>