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6858000" cy="9906000" type="A4"/>
  <p:notesSz cx="7010400" cy="9296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BD00"/>
    <a:srgbClr val="5356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91" d="100"/>
          <a:sy n="91" d="100"/>
        </p:scale>
        <p:origin x="2028" y="-87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3169" tIns="46585" rIns="93169" bIns="46585" rtlCol="0"/>
          <a:lstStyle>
            <a:lvl1pPr algn="l">
              <a:defRPr sz="1200"/>
            </a:lvl1pPr>
          </a:lstStyle>
          <a:p>
            <a:endParaRPr lang="es-CL"/>
          </a:p>
        </p:txBody>
      </p:sp>
      <p:sp>
        <p:nvSpPr>
          <p:cNvPr id="3" name="Date Placeholder 2"/>
          <p:cNvSpPr>
            <a:spLocks noGrp="1"/>
          </p:cNvSpPr>
          <p:nvPr>
            <p:ph type="dt" idx="1"/>
          </p:nvPr>
        </p:nvSpPr>
        <p:spPr>
          <a:xfrm>
            <a:off x="3970938" y="0"/>
            <a:ext cx="3037840" cy="464821"/>
          </a:xfrm>
          <a:prstGeom prst="rect">
            <a:avLst/>
          </a:prstGeom>
        </p:spPr>
        <p:txBody>
          <a:bodyPr vert="horz" lIns="93169" tIns="46585" rIns="93169" bIns="46585" rtlCol="0"/>
          <a:lstStyle>
            <a:lvl1pPr algn="r">
              <a:defRPr sz="1200"/>
            </a:lvl1pPr>
          </a:lstStyle>
          <a:p>
            <a:fld id="{BB20B8A9-DD64-4A8B-8CBE-7024DB3B29AD}" type="datetimeFigureOut">
              <a:rPr lang="es-CL" smtClean="0"/>
              <a:t>04-08-2017</a:t>
            </a:fld>
            <a:endParaRPr lang="es-CL"/>
          </a:p>
        </p:txBody>
      </p:sp>
      <p:sp>
        <p:nvSpPr>
          <p:cNvPr id="4" name="Slide Image Placeholder 3"/>
          <p:cNvSpPr>
            <a:spLocks noGrp="1" noRot="1" noChangeAspect="1"/>
          </p:cNvSpPr>
          <p:nvPr>
            <p:ph type="sldImg" idx="2"/>
          </p:nvPr>
        </p:nvSpPr>
        <p:spPr>
          <a:xfrm>
            <a:off x="2298700" y="696913"/>
            <a:ext cx="2413000" cy="3486150"/>
          </a:xfrm>
          <a:prstGeom prst="rect">
            <a:avLst/>
          </a:prstGeom>
          <a:noFill/>
          <a:ln w="12700">
            <a:solidFill>
              <a:prstClr val="black"/>
            </a:solidFill>
          </a:ln>
        </p:spPr>
        <p:txBody>
          <a:bodyPr vert="horz" lIns="93169" tIns="46585" rIns="93169" bIns="46585" rtlCol="0" anchor="ctr"/>
          <a:lstStyle/>
          <a:p>
            <a:endParaRPr lang="es-CL"/>
          </a:p>
        </p:txBody>
      </p:sp>
      <p:sp>
        <p:nvSpPr>
          <p:cNvPr id="5" name="Notes Placeholder 4"/>
          <p:cNvSpPr>
            <a:spLocks noGrp="1"/>
          </p:cNvSpPr>
          <p:nvPr>
            <p:ph type="body" sz="quarter" idx="3"/>
          </p:nvPr>
        </p:nvSpPr>
        <p:spPr>
          <a:xfrm>
            <a:off x="701040" y="4415791"/>
            <a:ext cx="5608320" cy="4183381"/>
          </a:xfrm>
          <a:prstGeom prst="rect">
            <a:avLst/>
          </a:prstGeom>
        </p:spPr>
        <p:txBody>
          <a:bodyPr vert="horz" lIns="93169" tIns="46585" rIns="93169" bIns="465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6" name="Footer Placeholder 5"/>
          <p:cNvSpPr>
            <a:spLocks noGrp="1"/>
          </p:cNvSpPr>
          <p:nvPr>
            <p:ph type="ftr" sz="quarter" idx="4"/>
          </p:nvPr>
        </p:nvSpPr>
        <p:spPr>
          <a:xfrm>
            <a:off x="0" y="8829967"/>
            <a:ext cx="3037840" cy="464821"/>
          </a:xfrm>
          <a:prstGeom prst="rect">
            <a:avLst/>
          </a:prstGeom>
        </p:spPr>
        <p:txBody>
          <a:bodyPr vert="horz" lIns="93169" tIns="46585" rIns="93169" bIns="46585" rtlCol="0" anchor="b"/>
          <a:lstStyle>
            <a:lvl1pPr algn="l">
              <a:defRPr sz="1200"/>
            </a:lvl1pPr>
          </a:lstStyle>
          <a:p>
            <a:endParaRPr lang="es-CL"/>
          </a:p>
        </p:txBody>
      </p:sp>
      <p:sp>
        <p:nvSpPr>
          <p:cNvPr id="7" name="Slide Number Placeholder 6"/>
          <p:cNvSpPr>
            <a:spLocks noGrp="1"/>
          </p:cNvSpPr>
          <p:nvPr>
            <p:ph type="sldNum" sz="quarter" idx="5"/>
          </p:nvPr>
        </p:nvSpPr>
        <p:spPr>
          <a:xfrm>
            <a:off x="3970938" y="8829967"/>
            <a:ext cx="3037840" cy="464821"/>
          </a:xfrm>
          <a:prstGeom prst="rect">
            <a:avLst/>
          </a:prstGeom>
        </p:spPr>
        <p:txBody>
          <a:bodyPr vert="horz" lIns="93169" tIns="46585" rIns="93169" bIns="46585" rtlCol="0" anchor="b"/>
          <a:lstStyle>
            <a:lvl1pPr algn="r">
              <a:defRPr sz="1200"/>
            </a:lvl1pPr>
          </a:lstStyle>
          <a:p>
            <a:fld id="{FA9C8ADC-D794-4BCB-8E32-E9B3E5329305}" type="slidenum">
              <a:rPr lang="es-CL" smtClean="0"/>
              <a:t>‹Nº›</a:t>
            </a:fld>
            <a:endParaRPr lang="es-CL"/>
          </a:p>
        </p:txBody>
      </p:sp>
    </p:spTree>
    <p:extLst>
      <p:ext uri="{BB962C8B-B14F-4D97-AF65-F5344CB8AC3E}">
        <p14:creationId xmlns:p14="http://schemas.microsoft.com/office/powerpoint/2010/main" val="4067791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A9C8ADC-D794-4BCB-8E32-E9B3E5329305}" type="slidenum">
              <a:rPr lang="es-CL" smtClean="0"/>
              <a:t>1</a:t>
            </a:fld>
            <a:endParaRPr lang="es-CL"/>
          </a:p>
        </p:txBody>
      </p:sp>
    </p:spTree>
    <p:extLst>
      <p:ext uri="{BB962C8B-B14F-4D97-AF65-F5344CB8AC3E}">
        <p14:creationId xmlns:p14="http://schemas.microsoft.com/office/powerpoint/2010/main" val="94192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A9C8ADC-D794-4BCB-8E32-E9B3E5329305}" type="slidenum">
              <a:rPr lang="es-CL" smtClean="0"/>
              <a:t>2</a:t>
            </a:fld>
            <a:endParaRPr lang="es-CL"/>
          </a:p>
        </p:txBody>
      </p:sp>
    </p:spTree>
    <p:extLst>
      <p:ext uri="{BB962C8B-B14F-4D97-AF65-F5344CB8AC3E}">
        <p14:creationId xmlns:p14="http://schemas.microsoft.com/office/powerpoint/2010/main" val="941926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s-CL"/>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CL"/>
          </a:p>
        </p:txBody>
      </p:sp>
      <p:sp>
        <p:nvSpPr>
          <p:cNvPr id="4" name="Date Placeholder 3"/>
          <p:cNvSpPr>
            <a:spLocks noGrp="1"/>
          </p:cNvSpPr>
          <p:nvPr>
            <p:ph type="dt" sz="half" idx="10"/>
          </p:nvPr>
        </p:nvSpPr>
        <p:spPr/>
        <p:txBody>
          <a:bodyPr/>
          <a:lstStyle/>
          <a:p>
            <a:fld id="{FAF4C117-FE1C-46AC-AFC2-1DEBC04DFE5C}" type="datetimeFigureOut">
              <a:rPr lang="es-CL" smtClean="0"/>
              <a:t>04-08-2017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2584226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FAF4C117-FE1C-46AC-AFC2-1DEBC04DFE5C}" type="datetimeFigureOut">
              <a:rPr lang="es-CL" smtClean="0"/>
              <a:t>04-08-2017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1375652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s-CL"/>
          </a:p>
        </p:txBody>
      </p:sp>
      <p:sp>
        <p:nvSpPr>
          <p:cNvPr id="3" name="Vertical Text Placeholder 2"/>
          <p:cNvSpPr>
            <a:spLocks noGrp="1"/>
          </p:cNvSpPr>
          <p:nvPr>
            <p:ph type="body" orient="vert" idx="1"/>
          </p:nvPr>
        </p:nvSpPr>
        <p:spPr>
          <a:xfrm>
            <a:off x="257175"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FAF4C117-FE1C-46AC-AFC2-1DEBC04DFE5C}" type="datetimeFigureOut">
              <a:rPr lang="es-CL" smtClean="0"/>
              <a:t>04-08-2017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420273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FAF4C117-FE1C-46AC-AFC2-1DEBC04DFE5C}" type="datetimeFigureOut">
              <a:rPr lang="es-CL" smtClean="0"/>
              <a:t>04-08-2017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198019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s-CL"/>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4C117-FE1C-46AC-AFC2-1DEBC04DFE5C}" type="datetimeFigureOut">
              <a:rPr lang="es-CL" smtClean="0"/>
              <a:t>04-08-2017</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213386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Date Placeholder 4"/>
          <p:cNvSpPr>
            <a:spLocks noGrp="1"/>
          </p:cNvSpPr>
          <p:nvPr>
            <p:ph type="dt" sz="half" idx="10"/>
          </p:nvPr>
        </p:nvSpPr>
        <p:spPr/>
        <p:txBody>
          <a:bodyPr/>
          <a:lstStyle/>
          <a:p>
            <a:fld id="{FAF4C117-FE1C-46AC-AFC2-1DEBC04DFE5C}" type="datetimeFigureOut">
              <a:rPr lang="es-CL" smtClean="0"/>
              <a:t>04-08-2017</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199357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s-CL"/>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7" name="Date Placeholder 6"/>
          <p:cNvSpPr>
            <a:spLocks noGrp="1"/>
          </p:cNvSpPr>
          <p:nvPr>
            <p:ph type="dt" sz="half" idx="10"/>
          </p:nvPr>
        </p:nvSpPr>
        <p:spPr/>
        <p:txBody>
          <a:bodyPr/>
          <a:lstStyle/>
          <a:p>
            <a:fld id="{FAF4C117-FE1C-46AC-AFC2-1DEBC04DFE5C}" type="datetimeFigureOut">
              <a:rPr lang="es-CL" smtClean="0"/>
              <a:t>04-08-2017</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137069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Date Placeholder 2"/>
          <p:cNvSpPr>
            <a:spLocks noGrp="1"/>
          </p:cNvSpPr>
          <p:nvPr>
            <p:ph type="dt" sz="half" idx="10"/>
          </p:nvPr>
        </p:nvSpPr>
        <p:spPr/>
        <p:txBody>
          <a:bodyPr/>
          <a:lstStyle/>
          <a:p>
            <a:fld id="{FAF4C117-FE1C-46AC-AFC2-1DEBC04DFE5C}" type="datetimeFigureOut">
              <a:rPr lang="es-CL" smtClean="0"/>
              <a:t>04-08-2017</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197527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4C117-FE1C-46AC-AFC2-1DEBC04DFE5C}" type="datetimeFigureOut">
              <a:rPr lang="es-CL" smtClean="0"/>
              <a:t>04-08-2017</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19853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s-CL"/>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4C117-FE1C-46AC-AFC2-1DEBC04DFE5C}" type="datetimeFigureOut">
              <a:rPr lang="es-CL" smtClean="0"/>
              <a:t>04-08-2017</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3541634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s-CL"/>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4C117-FE1C-46AC-AFC2-1DEBC04DFE5C}" type="datetimeFigureOut">
              <a:rPr lang="es-CL" smtClean="0"/>
              <a:t>04-08-2017</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381356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s-CL"/>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FAF4C117-FE1C-46AC-AFC2-1DEBC04DFE5C}" type="datetimeFigureOut">
              <a:rPr lang="es-CL" smtClean="0"/>
              <a:t>04-08-2017</a:t>
            </a:fld>
            <a:endParaRPr lang="es-CL"/>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EDF56B8-F711-4F9E-A85A-7DF18742BE00}" type="slidenum">
              <a:rPr lang="es-CL" smtClean="0"/>
              <a:t>‹Nº›</a:t>
            </a:fld>
            <a:endParaRPr lang="es-CL"/>
          </a:p>
        </p:txBody>
      </p:sp>
    </p:spTree>
    <p:extLst>
      <p:ext uri="{BB962C8B-B14F-4D97-AF65-F5344CB8AC3E}">
        <p14:creationId xmlns:p14="http://schemas.microsoft.com/office/powerpoint/2010/main" val="1907201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hyperlink" Target="http://www.shop.pnp.co.za/" TargetMode="External"/><Relationship Id="rId13" Type="http://schemas.openxmlformats.org/officeDocument/2006/relationships/hyperlink" Target="http://saitexafrica.com/" TargetMode="External"/><Relationship Id="rId3" Type="http://schemas.openxmlformats.org/officeDocument/2006/relationships/image" Target="../media/image1.png"/><Relationship Id="rId7" Type="http://schemas.openxmlformats.org/officeDocument/2006/relationships/hyperlink" Target="http://www.merlogfoods.co.za/" TargetMode="External"/><Relationship Id="rId12" Type="http://schemas.openxmlformats.org/officeDocument/2006/relationships/hyperlink" Target="http://www.foodandhospitalityafrica.co.za/" TargetMode="External"/><Relationship Id="rId2" Type="http://schemas.openxmlformats.org/officeDocument/2006/relationships/notesSlide" Target="../notesSlides/notesSlide2.xml"/><Relationship Id="rId16" Type="http://schemas.openxmlformats.org/officeDocument/2006/relationships/hyperlink" Target="http://www.gov.za/services/import/import-permit-general-goods" TargetMode="External"/><Relationship Id="rId1" Type="http://schemas.openxmlformats.org/officeDocument/2006/relationships/slideLayout" Target="../slideLayouts/slideLayout1.xml"/><Relationship Id="rId6" Type="http://schemas.openxmlformats.org/officeDocument/2006/relationships/hyperlink" Target="http://www.spar.co.za/" TargetMode="External"/><Relationship Id="rId11" Type="http://schemas.openxmlformats.org/officeDocument/2006/relationships/hyperlink" Target="http://www.transtrade-sa.co.za/" TargetMode="External"/><Relationship Id="rId5" Type="http://schemas.openxmlformats.org/officeDocument/2006/relationships/hyperlink" Target="http://www.chestersa.co.za/" TargetMode="External"/><Relationship Id="rId15" Type="http://schemas.openxmlformats.org/officeDocument/2006/relationships/image" Target="../media/image5.jpeg"/><Relationship Id="rId10" Type="http://schemas.openxmlformats.org/officeDocument/2006/relationships/hyperlink" Target="http://www.woolworths.co.za/" TargetMode="External"/><Relationship Id="rId4" Type="http://schemas.openxmlformats.org/officeDocument/2006/relationships/hyperlink" Target="http://www.shoprite.co.za/" TargetMode="External"/><Relationship Id="rId9" Type="http://schemas.openxmlformats.org/officeDocument/2006/relationships/hyperlink" Target="http://www.fedmeat.co.za/" TargetMode="External"/><Relationship Id="rId14" Type="http://schemas.openxmlformats.org/officeDocument/2006/relationships/hyperlink" Target="mailto:iveloz@prochile.Gob.c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02503" y="9362744"/>
            <a:ext cx="4775531" cy="355536"/>
          </a:xfrm>
          <a:prstGeom prst="rect">
            <a:avLst/>
          </a:prstGeom>
          <a:solidFill>
            <a:srgbClr val="B5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TextBox 5"/>
          <p:cNvSpPr txBox="1"/>
          <p:nvPr/>
        </p:nvSpPr>
        <p:spPr>
          <a:xfrm>
            <a:off x="3813993" y="9406645"/>
            <a:ext cx="3013004" cy="276999"/>
          </a:xfrm>
          <a:prstGeom prst="rect">
            <a:avLst/>
          </a:prstGeom>
          <a:noFill/>
        </p:spPr>
        <p:txBody>
          <a:bodyPr wrap="none" rtlCol="0">
            <a:spAutoFit/>
          </a:bodyPr>
          <a:lstStyle/>
          <a:p>
            <a:r>
              <a:rPr lang="en-US" sz="1200" b="1" dirty="0" smtClean="0">
                <a:solidFill>
                  <a:schemeClr val="bg1"/>
                </a:solidFill>
              </a:rPr>
              <a:t>              2017 – PROCHILE JOHANNESBURGO</a:t>
            </a:r>
            <a:endParaRPr lang="es-CL" sz="1200" b="1" dirty="0">
              <a:solidFill>
                <a:schemeClr val="bg1"/>
              </a:solidFill>
            </a:endParaRPr>
          </a:p>
        </p:txBody>
      </p:sp>
      <p:sp>
        <p:nvSpPr>
          <p:cNvPr id="8" name="Rectangle 7"/>
          <p:cNvSpPr/>
          <p:nvPr/>
        </p:nvSpPr>
        <p:spPr>
          <a:xfrm>
            <a:off x="-18475" y="-6210"/>
            <a:ext cx="5768097" cy="776536"/>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L" dirty="0"/>
          </a:p>
        </p:txBody>
      </p:sp>
      <p:sp>
        <p:nvSpPr>
          <p:cNvPr id="7" name="Rectangle 6"/>
          <p:cNvSpPr/>
          <p:nvPr/>
        </p:nvSpPr>
        <p:spPr>
          <a:xfrm>
            <a:off x="359462" y="164104"/>
            <a:ext cx="2776081" cy="461665"/>
          </a:xfrm>
          <a:prstGeom prst="rect">
            <a:avLst/>
          </a:prstGeom>
        </p:spPr>
        <p:txBody>
          <a:bodyPr wrap="none">
            <a:spAutoFit/>
          </a:bodyPr>
          <a:lstStyle/>
          <a:p>
            <a:r>
              <a:rPr lang="en-US" sz="2400" b="1" dirty="0" smtClean="0">
                <a:solidFill>
                  <a:schemeClr val="bg1"/>
                </a:solidFill>
              </a:rPr>
              <a:t>FICHA DE MERCADO</a:t>
            </a:r>
            <a:endParaRPr lang="es-CL" sz="2400" b="1" dirty="0">
              <a:solidFill>
                <a:schemeClr val="bg1"/>
              </a:solidFill>
            </a:endParaRPr>
          </a:p>
        </p:txBody>
      </p:sp>
      <p:pic>
        <p:nvPicPr>
          <p:cNvPr id="1030" name="Picture 6" descr="http://www.prochile.gob.cl/wp-content/uploads/2013/03/BANNER-HOME-ALIMENTOS-AGROPECUARI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1302" y="-6396"/>
            <a:ext cx="1051327" cy="75339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3990" y="699515"/>
            <a:ext cx="382352" cy="6344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AutoShape 8" descr="data:image/jpeg;base64,/9j/4AAQSkZJRgABAQAAAQABAAD/2wCEAAkGBwgHBgkIBwgKCgkLDRYPDQwMDRsUFRAWIB0iIiAdHx8kKDQsJCYxJx8fLT0tMTU3Ojo6Iys/RD84QzQ5OjcBCgoKDQwNGg8PGjclHyU3Nzc3Nzc3Nzc3Nzc3Nzc3Nzc3Nzc3Nzc3Nzc3Nzc3Nzc3Nzc3Nzc3Nzc3Nzc3Nzc3N//AABEIAFoAhwMBEQACEQEDEQH/xAAaAAEAAgMBAAAAAAAAAAAAAAAAAgMBBAcG/8QANxAAAQIBCgIHBwUBAAAAAAAAAAEDAgYREhdWkZSV0tNSVQQFMjRBc7EVFiEiUXGBByQxcoMU/8QAGgEBAQEAAwEAAAAAAAAAAAAAAAECAwQFB//EACgRAQAAAwUJAQEBAAAAAAAAAAABAlEDERIUoQUVFjFTYrHR4TIhBP/aAAwDAQACEQMRAD8A8dBDDQh+VP4+h4EYxvfXZJJcMP4zQh4UuJii3gloUIeFLhiiYJaFCHhS4YomCWhQh4UuGKJgloUIeFLhiiYJaFCHhS4YomCWhQh4UuGKJgloUIeFLhiiYJaFCHhS4YomCWhQh4UuGKJgloUIeFLhiiYJaFCHhS4YomCWhQh4UuGKJgloUIeFLhiiYJaFCHhS4YomCWiLkMNBflS4ssY3uK2klwR/iUHYh+xmPNy2f4gkRoAAAAAAAAAAAAAAAAQd7CmpebitvxFmDsQ/Ykebdn+IJEaAAAAAAAAAAAAAAAAEHewpqXm4rb8ReoakBKiJqCKHqudFhRU/cNajsR/yWt/Lx7eVJt/Z0JYQjaaTekqvpU8qXENaiZS1p4a4g2d1NJvRV9KnlS4hrUMpa08HEGzuppN6KvpU8qXENahlLWng4g2d1NJvRV9KnlS4hrUMpa08HEGzuppN6KvpU8qXENahlLWng4g2d1NJvRV9KnlS4hrUMpa08HEGzuppN6KvpU8qXENahlLWng4g2d1NJvRV9KnlS4hrUMpa08HEGzuppN6KvpU8qXENahlLWng4g2d1NJvRV9KnlS4hrUMpa08HEGzuppN6KvpU8qXENahlLWng4g2d1NJvRV9KnlS4hrUMpa08HEGzuppN6KvpU8qXENahlLWng4g2d1NJvRV9KnlS4hrUMpa08HEGzuppN6KvpU8qXENahlLWng4g2d1NJvSvpEgZTtsxRR9WTQpNOv8A0NfX+xZf8trCPLw47Xb2zoyRhC00m9O7dD7oz5cPoew+crgAAAAAAAAAAAAAAAADU607g7+PVALeh90Z8uH0AuAAAAAAAAAAAAAAAAANTrTuDv49UAt6H3Rny4fQC4AAAAAAAAAAAAAAAAA1OtO4O/j1QDlDP60uttQQe7kC0YUSf2gvh/kexDZP8/en11c3LROux2zbeYrtF3T36fUzctCux2zbeYrtDdPfp9M3LQrsds23mK7Q3T36fTNy0K7HbNt5iu0N09+n0zctCux2zbeYrtDdPfp9M3LQrsds23mK7Q3T36fTNy0K7HbNt5iu0N09+n0zctCux2zbeYrtDdPfp9M3LQrsds23mK7Q3T36fTNy0K7HbNt5iu0N09+n0zctCux2zbeYrtDdPfp9M3LQrsds23mK7Q3T36fTNy0K7HbNt5iu0N09+n0zctCux2zbeYrtDdPfp9M3LQrsds23mK7Q3T36fTNy0U9K/WZ1/o8TXu7AlKb4+0F+vlEjsm6F+PT6ublo5Z4IexDk6EQqAAAAAAAAAAAAAAAAAZm/MVhzPBCw5EQqAAAAAAAAAAAAAAAAAZm/MVhzPBCw5EQoBAAACgQABQIAAoEAAAKGZvzEhzQRfgYhGNyxgzOW+JcTi+JcTi+JcTi+JcTi+JcTi+JcTi+JcTi+JcTi+JcTi+JcTi+JcTi+JcTi+JcTi+JcTi+JcjEq0VMzRjcssP6//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11" name="TextBox 10"/>
          <p:cNvSpPr txBox="1"/>
          <p:nvPr/>
        </p:nvSpPr>
        <p:spPr>
          <a:xfrm>
            <a:off x="384205" y="814289"/>
            <a:ext cx="5365417" cy="646331"/>
          </a:xfrm>
          <a:prstGeom prst="rect">
            <a:avLst/>
          </a:prstGeom>
          <a:noFill/>
        </p:spPr>
        <p:txBody>
          <a:bodyPr wrap="square" rtlCol="0">
            <a:spAutoFit/>
          </a:bodyPr>
          <a:lstStyle/>
          <a:p>
            <a:r>
              <a:rPr lang="en-US" b="1" dirty="0" smtClean="0">
                <a:solidFill>
                  <a:srgbClr val="53565A"/>
                </a:solidFill>
                <a:latin typeface="+mj-lt"/>
                <a:ea typeface="Verdana" panose="020B0604030504040204" pitchFamily="34" charset="0"/>
                <a:cs typeface="Verdana" panose="020B0604030504040204" pitchFamily="34" charset="0"/>
              </a:rPr>
              <a:t>El Mercado de </a:t>
            </a:r>
            <a:r>
              <a:rPr lang="en-US" b="1" dirty="0">
                <a:solidFill>
                  <a:srgbClr val="53565A"/>
                </a:solidFill>
                <a:latin typeface="+mj-lt"/>
                <a:ea typeface="Verdana" panose="020B0604030504040204" pitchFamily="34" charset="0"/>
                <a:cs typeface="Verdana" panose="020B0604030504040204" pitchFamily="34" charset="0"/>
              </a:rPr>
              <a:t>Carne de Ave en Sudáfrica</a:t>
            </a:r>
          </a:p>
          <a:p>
            <a:r>
              <a:rPr lang="es-CL" b="1" dirty="0" smtClean="0">
                <a:solidFill>
                  <a:srgbClr val="B5BD00"/>
                </a:solidFill>
                <a:latin typeface="+mj-lt"/>
                <a:ea typeface="Verdana" panose="020B0604030504040204" pitchFamily="34" charset="0"/>
                <a:cs typeface="Verdana" panose="020B0604030504040204" pitchFamily="34" charset="0"/>
              </a:rPr>
              <a:t>JULIO / 2017 Oficina Comercial en Johannesburgo</a:t>
            </a:r>
            <a:endParaRPr lang="es-CL" b="1" dirty="0">
              <a:solidFill>
                <a:srgbClr val="B5BD00"/>
              </a:solidFill>
              <a:latin typeface="+mj-lt"/>
              <a:ea typeface="Verdana" panose="020B0604030504040204" pitchFamily="34" charset="0"/>
              <a:cs typeface="Verdana" panose="020B0604030504040204" pitchFamily="34" charset="0"/>
            </a:endParaRPr>
          </a:p>
        </p:txBody>
      </p:sp>
      <p:sp>
        <p:nvSpPr>
          <p:cNvPr id="12" name="Rectangle 11"/>
          <p:cNvSpPr/>
          <p:nvPr/>
        </p:nvSpPr>
        <p:spPr>
          <a:xfrm>
            <a:off x="368362" y="1496866"/>
            <a:ext cx="6322645" cy="48841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14" name="TextBox 13"/>
          <p:cNvSpPr txBox="1"/>
          <p:nvPr/>
        </p:nvSpPr>
        <p:spPr>
          <a:xfrm>
            <a:off x="1615921" y="1496866"/>
            <a:ext cx="5216708" cy="307777"/>
          </a:xfrm>
          <a:prstGeom prst="rect">
            <a:avLst/>
          </a:prstGeom>
          <a:noFill/>
        </p:spPr>
        <p:txBody>
          <a:bodyPr wrap="square" rtlCol="0">
            <a:spAutoFit/>
          </a:bodyPr>
          <a:lstStyle/>
          <a:p>
            <a:r>
              <a:rPr lang="en-US" sz="1400" b="1" dirty="0">
                <a:solidFill>
                  <a:schemeClr val="accent6">
                    <a:lumMod val="75000"/>
                  </a:schemeClr>
                </a:solidFill>
              </a:rPr>
              <a:t>SUDÁFRICA – Mercado </a:t>
            </a:r>
            <a:r>
              <a:rPr lang="en-US" sz="1400" b="1" dirty="0" smtClean="0">
                <a:solidFill>
                  <a:schemeClr val="accent6">
                    <a:lumMod val="75000"/>
                  </a:schemeClr>
                </a:solidFill>
              </a:rPr>
              <a:t>en Crecimiento</a:t>
            </a:r>
            <a:r>
              <a:rPr lang="en-US" sz="1000" b="1" dirty="0" smtClean="0">
                <a:solidFill>
                  <a:schemeClr val="accent6">
                    <a:lumMod val="75000"/>
                  </a:schemeClr>
                </a:solidFill>
              </a:rPr>
              <a:t> </a:t>
            </a:r>
            <a:endParaRPr lang="es-CL" sz="1000" b="1" dirty="0">
              <a:solidFill>
                <a:schemeClr val="accent6">
                  <a:lumMod val="75000"/>
                </a:schemeClr>
              </a:solidFill>
            </a:endParaRPr>
          </a:p>
        </p:txBody>
      </p:sp>
      <p:sp>
        <p:nvSpPr>
          <p:cNvPr id="19" name="TextBox 18"/>
          <p:cNvSpPr txBox="1"/>
          <p:nvPr/>
        </p:nvSpPr>
        <p:spPr>
          <a:xfrm>
            <a:off x="1624644" y="1773812"/>
            <a:ext cx="5062207" cy="1015663"/>
          </a:xfrm>
          <a:prstGeom prst="rect">
            <a:avLst/>
          </a:prstGeom>
          <a:noFill/>
        </p:spPr>
        <p:txBody>
          <a:bodyPr wrap="square" rtlCol="0">
            <a:spAutoFit/>
          </a:bodyPr>
          <a:lstStyle/>
          <a:p>
            <a:pPr marL="171450" indent="-171450" algn="just">
              <a:buFont typeface="Wingdings" panose="05000000000000000000" pitchFamily="2" charset="2"/>
              <a:buChar char="§"/>
            </a:pPr>
            <a:r>
              <a:rPr lang="es-CL" sz="1000" dirty="0"/>
              <a:t>Se estima que el consumo anual de carne de ave, por habitante, asciende a más de 38 kg y que ésta es la fuente de 55% de las proteínas de origen animal ingeridas por la población. Su producción es la más importante en la industria de la carne, pero dada la demanda, el país debe importar anualmente entre 400 mil y 560 mil toneladas. Se prevé, además, que el consumo aumentará en 38% de aquí a 2024, debido a la emergente clase media, y que </a:t>
            </a:r>
            <a:r>
              <a:rPr lang="es-CL" sz="1000" dirty="0" smtClean="0"/>
              <a:t>paralelamente crecerán las importaciones</a:t>
            </a:r>
            <a:endParaRPr lang="es-CL" sz="1000" b="1" dirty="0">
              <a:solidFill>
                <a:srgbClr val="53565A"/>
              </a:solidFill>
            </a:endParaRPr>
          </a:p>
        </p:txBody>
      </p:sp>
      <p:sp>
        <p:nvSpPr>
          <p:cNvPr id="20" name="TextBox 19"/>
          <p:cNvSpPr txBox="1"/>
          <p:nvPr/>
        </p:nvSpPr>
        <p:spPr>
          <a:xfrm>
            <a:off x="519828" y="2718090"/>
            <a:ext cx="6175180" cy="861774"/>
          </a:xfrm>
          <a:prstGeom prst="rect">
            <a:avLst/>
          </a:prstGeom>
          <a:noFill/>
        </p:spPr>
        <p:txBody>
          <a:bodyPr wrap="square" rtlCol="0">
            <a:spAutoFit/>
          </a:bodyPr>
          <a:lstStyle/>
          <a:p>
            <a:pPr marL="171450" indent="-171450" algn="just">
              <a:buFont typeface="Wingdings" panose="05000000000000000000" pitchFamily="2" charset="2"/>
              <a:buChar char="§"/>
            </a:pPr>
            <a:r>
              <a:rPr lang="en-US" sz="1000" b="1" dirty="0" smtClean="0">
                <a:solidFill>
                  <a:schemeClr val="accent6">
                    <a:lumMod val="75000"/>
                  </a:schemeClr>
                </a:solidFill>
              </a:rPr>
              <a:t>Principales Países Proveedores</a:t>
            </a:r>
            <a:r>
              <a:rPr lang="en-US" sz="1000" dirty="0" smtClean="0">
                <a:solidFill>
                  <a:schemeClr val="accent6">
                    <a:lumMod val="75000"/>
                  </a:schemeClr>
                </a:solidFill>
              </a:rPr>
              <a:t>. </a:t>
            </a:r>
            <a:r>
              <a:rPr lang="es-CL" sz="1000" dirty="0"/>
              <a:t>Los principales proveedores de </a:t>
            </a:r>
            <a:r>
              <a:rPr lang="es-CL" sz="1000" dirty="0" smtClean="0"/>
              <a:t>las principales subpartidas fueron: </a:t>
            </a:r>
            <a:r>
              <a:rPr lang="es-CL" sz="1000" dirty="0"/>
              <a:t>0207.14 (trozos y despojos, congelados, de gallo o gallina</a:t>
            </a:r>
            <a:r>
              <a:rPr lang="es-CL" sz="1000" dirty="0" smtClean="0"/>
              <a:t>), Holanda </a:t>
            </a:r>
            <a:r>
              <a:rPr lang="es-CL" sz="1000" dirty="0"/>
              <a:t>(34%), Brasil (14%) y Reino Unido (13</a:t>
            </a:r>
            <a:r>
              <a:rPr lang="es-CL" sz="1000" dirty="0" smtClean="0"/>
              <a:t>%); 0207.12 </a:t>
            </a:r>
            <a:r>
              <a:rPr lang="es-CL" sz="1000" dirty="0"/>
              <a:t>(sin trocear, congelados, de gallo o gallina</a:t>
            </a:r>
            <a:r>
              <a:rPr lang="es-CL" sz="1000" dirty="0" smtClean="0"/>
              <a:t>), Brasil </a:t>
            </a:r>
            <a:r>
              <a:rPr lang="es-CL" sz="1000" dirty="0"/>
              <a:t>(68%), Holanda (12%) y España (7</a:t>
            </a:r>
            <a:r>
              <a:rPr lang="es-CL" sz="1000" dirty="0" smtClean="0"/>
              <a:t>%); y 0207.27 </a:t>
            </a:r>
            <a:r>
              <a:rPr lang="es-CL" sz="1000" dirty="0"/>
              <a:t>(trozos y despojos, congelados, de pavo) fueron Brasil (54%), Canadá (18%) y Reino Unido (11</a:t>
            </a:r>
            <a:r>
              <a:rPr lang="es-CL" sz="1000" dirty="0" smtClean="0"/>
              <a:t>%). Éstas subpartidas concentraron 78%, 16% y 4,2%, respectivamente, de las importaciones de carnes de ave.</a:t>
            </a:r>
            <a:endParaRPr lang="es-CL" sz="1000" dirty="0">
              <a:solidFill>
                <a:srgbClr val="53565A"/>
              </a:solidFill>
            </a:endParaRPr>
          </a:p>
        </p:txBody>
      </p:sp>
      <p:graphicFrame>
        <p:nvGraphicFramePr>
          <p:cNvPr id="21" name="Group 106"/>
          <p:cNvGraphicFramePr>
            <a:graphicFrameLocks noGrp="1"/>
          </p:cNvGraphicFramePr>
          <p:nvPr>
            <p:extLst>
              <p:ext uri="{D42A27DB-BD31-4B8C-83A1-F6EECF244321}">
                <p14:modId xmlns:p14="http://schemas.microsoft.com/office/powerpoint/2010/main" val="827789325"/>
              </p:ext>
            </p:extLst>
          </p:nvPr>
        </p:nvGraphicFramePr>
        <p:xfrm>
          <a:off x="3988338" y="3764009"/>
          <a:ext cx="2692453" cy="2359152"/>
        </p:xfrm>
        <a:graphic>
          <a:graphicData uri="http://schemas.openxmlformats.org/drawingml/2006/table">
            <a:tbl>
              <a:tblPr>
                <a:tableStyleId>{D113A9D2-9D6B-4929-AA2D-F23B5EE8CBE7}</a:tableStyleId>
              </a:tblPr>
              <a:tblGrid>
                <a:gridCol w="820622"/>
                <a:gridCol w="1016992"/>
                <a:gridCol w="854839"/>
              </a:tblGrid>
              <a:tr h="293070">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s-CL" sz="900" b="1" i="0" u="none" strike="noStrike" cap="none" normalizeH="0" baseline="0" dirty="0" smtClean="0">
                          <a:ln>
                            <a:noFill/>
                          </a:ln>
                          <a:solidFill>
                            <a:schemeClr val="bg1"/>
                          </a:solidFill>
                          <a:effectLst/>
                          <a:latin typeface="Calibri" pitchFamily="34" charset="0"/>
                        </a:rPr>
                        <a:t>País</a:t>
                      </a:r>
                    </a:p>
                  </a:txBody>
                  <a:tcPr horzOverflow="overflow">
                    <a:solidFill>
                      <a:schemeClr val="tx2"/>
                    </a:solid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900" u="none" strike="noStrike" cap="none" normalizeH="0" baseline="0" dirty="0" smtClean="0">
                          <a:ln>
                            <a:noFill/>
                          </a:ln>
                          <a:effectLst/>
                        </a:rPr>
                        <a:t>TOTAL  US$ Miles</a:t>
                      </a:r>
                    </a:p>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900" u="none" strike="noStrike" cap="none" normalizeH="0" baseline="0" dirty="0" smtClean="0">
                          <a:ln>
                            <a:noFill/>
                          </a:ln>
                          <a:effectLst/>
                        </a:rPr>
                        <a:t>2016</a:t>
                      </a:r>
                      <a:endParaRPr kumimoji="0" lang="en-US" sz="900" b="1" i="0" u="none" strike="noStrike" cap="none" normalizeH="0" baseline="0" dirty="0" smtClean="0">
                        <a:ln>
                          <a:noFill/>
                        </a:ln>
                        <a:solidFill>
                          <a:schemeClr val="bg1"/>
                        </a:solidFill>
                        <a:effectLst/>
                        <a:latin typeface="Calibri" pitchFamily="34" charset="0"/>
                      </a:endParaRPr>
                    </a:p>
                  </a:txBody>
                  <a:tcPr horzOverflow="overflow">
                    <a:solidFill>
                      <a:schemeClr val="tx2"/>
                    </a:solid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900" u="none" strike="noStrike" cap="none" normalizeH="0" baseline="0" dirty="0" smtClean="0">
                          <a:ln>
                            <a:noFill/>
                          </a:ln>
                          <a:effectLst/>
                        </a:rPr>
                        <a:t>CRECIMIENTO %</a:t>
                      </a:r>
                    </a:p>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900" u="none" strike="noStrike" cap="none" normalizeH="0" baseline="0" dirty="0" smtClean="0">
                          <a:ln>
                            <a:noFill/>
                          </a:ln>
                          <a:effectLst/>
                        </a:rPr>
                        <a:t>2016 / 2015</a:t>
                      </a:r>
                      <a:endParaRPr kumimoji="0" lang="en-US" sz="900" b="1" i="0" u="none" strike="noStrike" cap="none" normalizeH="0" baseline="0" dirty="0" smtClean="0">
                        <a:ln>
                          <a:noFill/>
                        </a:ln>
                        <a:solidFill>
                          <a:schemeClr val="bg1"/>
                        </a:solidFill>
                        <a:effectLst/>
                        <a:latin typeface="Calibri" pitchFamily="34" charset="0"/>
                      </a:endParaRPr>
                    </a:p>
                  </a:txBody>
                  <a:tcPr horzOverflow="overflow">
                    <a:solidFill>
                      <a:schemeClr val="tx2"/>
                    </a:solidFill>
                  </a:tcPr>
                </a:tc>
              </a:tr>
              <a:tr h="170389">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Brasil</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103.036</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900" b="0" i="0" u="none" strike="noStrike" cap="none" normalizeH="0" baseline="0" dirty="0" smtClean="0">
                          <a:ln>
                            <a:noFill/>
                          </a:ln>
                          <a:solidFill>
                            <a:schemeClr val="bg1"/>
                          </a:solidFill>
                          <a:effectLst/>
                          <a:latin typeface="Calibri" pitchFamily="34" charset="0"/>
                        </a:rPr>
                        <a:t>1,09</a:t>
                      </a:r>
                    </a:p>
                  </a:txBody>
                  <a:tcPr horzOverflow="overflow"/>
                </a:tc>
              </a:tr>
              <a:tr h="170389">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Holanda</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100.172</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900" b="0" i="0" u="none" strike="noStrike" cap="none" normalizeH="0" baseline="0" dirty="0" smtClean="0">
                          <a:ln>
                            <a:noFill/>
                          </a:ln>
                          <a:solidFill>
                            <a:schemeClr val="bg1"/>
                          </a:solidFill>
                          <a:effectLst/>
                          <a:latin typeface="Calibri" pitchFamily="34" charset="0"/>
                        </a:rPr>
                        <a:t>171,46</a:t>
                      </a:r>
                    </a:p>
                  </a:txBody>
                  <a:tcPr horzOverflow="overflow"/>
                </a:tc>
              </a:tr>
              <a:tr h="170389">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Reino Unido</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40.362</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900" b="0" i="0" u="none" strike="noStrike" cap="none" normalizeH="0" baseline="0" dirty="0" smtClean="0">
                          <a:ln>
                            <a:noFill/>
                          </a:ln>
                          <a:solidFill>
                            <a:schemeClr val="bg1"/>
                          </a:solidFill>
                          <a:effectLst/>
                          <a:latin typeface="Calibri" pitchFamily="34" charset="0"/>
                        </a:rPr>
                        <a:t>87,56</a:t>
                      </a:r>
                    </a:p>
                  </a:txBody>
                  <a:tcPr horzOverflow="overflow"/>
                </a:tc>
              </a:tr>
              <a:tr h="170389">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España</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33.417</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900" b="0" i="0" u="none" strike="noStrike" cap="none" normalizeH="0" baseline="0" dirty="0" smtClean="0">
                          <a:ln>
                            <a:noFill/>
                          </a:ln>
                          <a:solidFill>
                            <a:schemeClr val="bg1"/>
                          </a:solidFill>
                          <a:effectLst/>
                          <a:latin typeface="Calibri" pitchFamily="34" charset="0"/>
                        </a:rPr>
                        <a:t>52,59</a:t>
                      </a:r>
                    </a:p>
                  </a:txBody>
                  <a:tcPr horzOverflow="overflow"/>
                </a:tc>
              </a:tr>
              <a:tr h="170389">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EE.UU</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26.015</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900" b="0" i="0" u="none" strike="noStrike" cap="none" normalizeH="0" baseline="0" dirty="0" smtClean="0">
                          <a:ln>
                            <a:noFill/>
                          </a:ln>
                          <a:solidFill>
                            <a:schemeClr val="bg1"/>
                          </a:solidFill>
                          <a:effectLst/>
                          <a:latin typeface="Calibri" pitchFamily="34" charset="0"/>
                        </a:rPr>
                        <a:t>18.837,89</a:t>
                      </a:r>
                    </a:p>
                  </a:txBody>
                  <a:tcPr horzOverflow="overflow"/>
                </a:tc>
              </a:tr>
              <a:tr h="170389">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Irlanda</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17.991</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900" b="0" i="0" u="none" strike="noStrike" cap="none" normalizeH="0" baseline="0" dirty="0" smtClean="0">
                          <a:ln>
                            <a:noFill/>
                          </a:ln>
                          <a:solidFill>
                            <a:schemeClr val="bg1"/>
                          </a:solidFill>
                          <a:effectLst/>
                          <a:latin typeface="Calibri" pitchFamily="34" charset="0"/>
                        </a:rPr>
                        <a:t>23,49</a:t>
                      </a:r>
                    </a:p>
                  </a:txBody>
                  <a:tcPr horzOverflow="overflow"/>
                </a:tc>
              </a:tr>
              <a:tr h="170389">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US" sz="900" b="0" u="none" strike="noStrike" cap="none" normalizeH="0" baseline="0" dirty="0" smtClean="0">
                          <a:ln>
                            <a:noFill/>
                          </a:ln>
                          <a:solidFill>
                            <a:schemeClr val="bg1"/>
                          </a:solidFill>
                          <a:effectLst/>
                        </a:rPr>
                        <a:t>CHILE (15)</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solidFill>
                      <a:schemeClr val="accent6">
                        <a:lumMod val="75000"/>
                      </a:schemeClr>
                    </a:solid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256</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solidFill>
                      <a:schemeClr val="accent6">
                        <a:lumMod val="75000"/>
                      </a:schemeClr>
                    </a:solidFill>
                  </a:tcPr>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900" b="0" i="0" u="none" strike="noStrike" cap="none" normalizeH="0" baseline="0" dirty="0" smtClean="0">
                          <a:ln>
                            <a:noFill/>
                          </a:ln>
                          <a:solidFill>
                            <a:schemeClr val="bg1"/>
                          </a:solidFill>
                          <a:effectLst/>
                          <a:latin typeface="Calibri" pitchFamily="34" charset="0"/>
                        </a:rPr>
                        <a:t>-71,14</a:t>
                      </a:r>
                    </a:p>
                  </a:txBody>
                  <a:tcPr horzOverflow="overflow">
                    <a:solidFill>
                      <a:schemeClr val="accent6">
                        <a:lumMod val="75000"/>
                      </a:schemeClr>
                    </a:solidFill>
                  </a:tcPr>
                </a:tc>
              </a:tr>
              <a:tr h="170389">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TOTAL</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s-CL" sz="900" b="0" i="0" u="none" strike="noStrike" cap="none" normalizeH="0" baseline="0" dirty="0" smtClean="0">
                          <a:ln>
                            <a:noFill/>
                          </a:ln>
                          <a:solidFill>
                            <a:schemeClr val="bg1"/>
                          </a:solidFill>
                          <a:effectLst/>
                          <a:latin typeface="Calibri" pitchFamily="34" charset="0"/>
                        </a:rPr>
                        <a:t>371.734</a:t>
                      </a:r>
                      <a:endParaRPr kumimoji="0" lang="en-US" sz="900" b="0" i="0" u="none" strike="noStrike" cap="none" normalizeH="0" baseline="0" dirty="0" smtClean="0">
                        <a:ln>
                          <a:noFill/>
                        </a:ln>
                        <a:solidFill>
                          <a:schemeClr val="bg1"/>
                        </a:solidFill>
                        <a:effectLst/>
                        <a:latin typeface="Calibri" pitchFamily="34" charset="0"/>
                      </a:endParaRPr>
                    </a:p>
                  </a:txBody>
                  <a:tcPr horzOverflow="overflow"/>
                </a:tc>
                <a:tc>
                  <a:txBody>
                    <a:bodyPr/>
                    <a:lstStyle/>
                    <a:p>
                      <a:pPr marL="0" marR="0" lvl="0" indent="0" algn="ctr" defTabSz="457200" rtl="0" eaLnBrk="1" fontAlgn="base" latinLnBrk="0" hangingPunct="1">
                        <a:lnSpc>
                          <a:spcPct val="100000"/>
                        </a:lnSpc>
                        <a:spcBef>
                          <a:spcPct val="20000"/>
                        </a:spcBef>
                        <a:spcAft>
                          <a:spcPct val="0"/>
                        </a:spcAft>
                        <a:buClrTx/>
                        <a:buSzTx/>
                        <a:buFont typeface="Arial" charset="0"/>
                        <a:buNone/>
                        <a:tabLst/>
                      </a:pPr>
                      <a:r>
                        <a:rPr kumimoji="0" lang="en-US" sz="900" b="0" i="0" u="none" strike="noStrike" cap="none" normalizeH="0" baseline="0" dirty="0" smtClean="0">
                          <a:ln>
                            <a:noFill/>
                          </a:ln>
                          <a:solidFill>
                            <a:schemeClr val="bg1"/>
                          </a:solidFill>
                          <a:effectLst/>
                          <a:latin typeface="Calibri" pitchFamily="34" charset="0"/>
                        </a:rPr>
                        <a:t>29,33</a:t>
                      </a:r>
                    </a:p>
                  </a:txBody>
                  <a:tcPr horzOverflow="overflow"/>
                </a:tc>
              </a:tr>
            </a:tbl>
          </a:graphicData>
        </a:graphic>
      </p:graphicFrame>
      <p:sp>
        <p:nvSpPr>
          <p:cNvPr id="15" name="TextBox 14"/>
          <p:cNvSpPr txBox="1"/>
          <p:nvPr/>
        </p:nvSpPr>
        <p:spPr>
          <a:xfrm>
            <a:off x="3891542" y="3521944"/>
            <a:ext cx="2849826" cy="238527"/>
          </a:xfrm>
          <a:prstGeom prst="rect">
            <a:avLst/>
          </a:prstGeom>
          <a:noFill/>
        </p:spPr>
        <p:txBody>
          <a:bodyPr wrap="square" rtlCol="0">
            <a:spAutoFit/>
          </a:bodyPr>
          <a:lstStyle/>
          <a:p>
            <a:r>
              <a:rPr lang="en-US" sz="950" b="1" dirty="0" smtClean="0">
                <a:solidFill>
                  <a:srgbClr val="B5BD00"/>
                </a:solidFill>
              </a:rPr>
              <a:t>PRINCIPALES PAÍSES PROVEEDORES  / PARTIDA 0207</a:t>
            </a:r>
            <a:endParaRPr lang="es-CL" sz="950" b="1" dirty="0">
              <a:solidFill>
                <a:srgbClr val="B5BD00"/>
              </a:solidFill>
            </a:endParaRPr>
          </a:p>
        </p:txBody>
      </p:sp>
      <p:sp>
        <p:nvSpPr>
          <p:cNvPr id="23" name="TextBox 22"/>
          <p:cNvSpPr txBox="1"/>
          <p:nvPr/>
        </p:nvSpPr>
        <p:spPr>
          <a:xfrm>
            <a:off x="510980" y="3532975"/>
            <a:ext cx="3467141" cy="1015663"/>
          </a:xfrm>
          <a:prstGeom prst="rect">
            <a:avLst/>
          </a:prstGeom>
          <a:noFill/>
        </p:spPr>
        <p:txBody>
          <a:bodyPr wrap="square" rtlCol="0">
            <a:spAutoFit/>
          </a:bodyPr>
          <a:lstStyle/>
          <a:p>
            <a:pPr marL="171450" indent="-171450" algn="just">
              <a:buFont typeface="Wingdings" panose="05000000000000000000" pitchFamily="2" charset="2"/>
              <a:buChar char="§"/>
            </a:pPr>
            <a:r>
              <a:rPr lang="en-US" sz="1000" b="1" dirty="0" smtClean="0">
                <a:solidFill>
                  <a:schemeClr val="accent6">
                    <a:lumMod val="75000"/>
                  </a:schemeClr>
                </a:solidFill>
              </a:rPr>
              <a:t>Exportaciones chilenas. </a:t>
            </a:r>
            <a:r>
              <a:rPr lang="es-CL" sz="1000" dirty="0"/>
              <a:t>Según Trade Map, Chile no registra en 2016 exportaciones a Sudáfrica de la subpartida 0207.14, pero si en 2015 (US$70.000), caso similar al de la subpartida 0207.12, para la que registra exportaciones por US$86.000 en 2015. En el caso de la subpartida 0207.27, exportó US$246.000, en </a:t>
            </a:r>
            <a:r>
              <a:rPr lang="es-CL" sz="1000" dirty="0" smtClean="0"/>
              <a:t>2016.</a:t>
            </a:r>
            <a:endParaRPr lang="es-CL" sz="1000" b="1" dirty="0">
              <a:solidFill>
                <a:srgbClr val="53565A"/>
              </a:solidFill>
            </a:endParaRPr>
          </a:p>
        </p:txBody>
      </p:sp>
      <p:sp>
        <p:nvSpPr>
          <p:cNvPr id="24" name="TextBox 23"/>
          <p:cNvSpPr txBox="1"/>
          <p:nvPr/>
        </p:nvSpPr>
        <p:spPr>
          <a:xfrm>
            <a:off x="519827" y="4491351"/>
            <a:ext cx="3458294" cy="1785104"/>
          </a:xfrm>
          <a:prstGeom prst="rect">
            <a:avLst/>
          </a:prstGeom>
          <a:noFill/>
        </p:spPr>
        <p:txBody>
          <a:bodyPr wrap="square" rtlCol="0">
            <a:spAutoFit/>
          </a:bodyPr>
          <a:lstStyle/>
          <a:p>
            <a:pPr marL="171450" indent="-171450" algn="just">
              <a:buFont typeface="Wingdings" panose="05000000000000000000" pitchFamily="2" charset="2"/>
              <a:buChar char="§"/>
            </a:pPr>
            <a:r>
              <a:rPr lang="en-US" sz="1000" b="1" dirty="0" smtClean="0">
                <a:solidFill>
                  <a:schemeClr val="accent6">
                    <a:lumMod val="75000"/>
                  </a:schemeClr>
                </a:solidFill>
              </a:rPr>
              <a:t>Situación arancelaria aplicable a Chile. </a:t>
            </a:r>
            <a:r>
              <a:rPr lang="es-CL" sz="1000" dirty="0" smtClean="0"/>
              <a:t>En la subpartida 0207.14), las </a:t>
            </a:r>
            <a:r>
              <a:rPr lang="es-CL" sz="1000" dirty="0"/>
              <a:t>exportaciones </a:t>
            </a:r>
            <a:r>
              <a:rPr lang="es-CL" sz="1000" dirty="0" smtClean="0"/>
              <a:t>de cortes </a:t>
            </a:r>
            <a:r>
              <a:rPr lang="es-CL" sz="1000" dirty="0"/>
              <a:t>sin </a:t>
            </a:r>
            <a:r>
              <a:rPr lang="es-CL" sz="1000" dirty="0" smtClean="0"/>
              <a:t>huesos (0207.14.10); menudencias (0207.14.20); </a:t>
            </a:r>
            <a:r>
              <a:rPr lang="es-CL" sz="1000" dirty="0"/>
              <a:t>y otros </a:t>
            </a:r>
            <a:r>
              <a:rPr lang="es-CL" sz="1000" dirty="0" smtClean="0"/>
              <a:t>(0207.14.90), </a:t>
            </a:r>
            <a:r>
              <a:rPr lang="es-CL" sz="1000" dirty="0"/>
              <a:t>tienen un arancel de 12%, 30% y 37%, respectivamente. En la subpartida 0207.12, los embarques de carne mecánicamente </a:t>
            </a:r>
            <a:r>
              <a:rPr lang="es-CL" sz="1000" dirty="0" smtClean="0"/>
              <a:t>deshuesada (0207.12.10); </a:t>
            </a:r>
            <a:r>
              <a:rPr lang="es-CL" sz="1000" dirty="0"/>
              <a:t>canales excluyendo cuellos y </a:t>
            </a:r>
            <a:r>
              <a:rPr lang="es-CL" sz="1000" dirty="0" smtClean="0"/>
              <a:t>despojos (0207.12.20); </a:t>
            </a:r>
            <a:r>
              <a:rPr lang="es-CL" sz="1000" dirty="0"/>
              <a:t>y </a:t>
            </a:r>
            <a:r>
              <a:rPr lang="es-CL" sz="1000" dirty="0" smtClean="0"/>
              <a:t>otros (0207.12.90), </a:t>
            </a:r>
            <a:r>
              <a:rPr lang="es-CL" sz="1000" dirty="0"/>
              <a:t>tienen aranceles de 0%, 31% y 82%. </a:t>
            </a:r>
            <a:r>
              <a:rPr lang="es-CL" sz="1000" dirty="0" smtClean="0"/>
              <a:t> Todos </a:t>
            </a:r>
            <a:r>
              <a:rPr lang="es-CL" sz="1000" dirty="0" smtClean="0"/>
              <a:t>los productos clasificados en la </a:t>
            </a:r>
            <a:r>
              <a:rPr lang="es-CL" sz="1000" dirty="0"/>
              <a:t>subpartida </a:t>
            </a:r>
            <a:r>
              <a:rPr lang="es-CL" sz="1000" dirty="0" smtClean="0"/>
              <a:t>0207.27 (Pavo), </a:t>
            </a:r>
            <a:r>
              <a:rPr lang="es-CL" sz="1000" dirty="0" smtClean="0"/>
              <a:t>están exentos </a:t>
            </a:r>
            <a:r>
              <a:rPr lang="es-CL" sz="1000" dirty="0"/>
              <a:t>de </a:t>
            </a:r>
            <a:r>
              <a:rPr lang="es-CL" sz="1000" dirty="0" smtClean="0"/>
              <a:t>aranceles. </a:t>
            </a:r>
            <a:r>
              <a:rPr lang="es-CL" sz="1000" dirty="0"/>
              <a:t>Todas las importaciones de la partida 0207 desde la UE </a:t>
            </a:r>
            <a:r>
              <a:rPr lang="es-CL" sz="1000" dirty="0" smtClean="0"/>
              <a:t>entran libre de arancel.</a:t>
            </a:r>
            <a:endParaRPr lang="es-CL" sz="1000" b="1" dirty="0">
              <a:solidFill>
                <a:srgbClr val="53565A"/>
              </a:solidFill>
            </a:endParaRPr>
          </a:p>
        </p:txBody>
      </p:sp>
      <p:sp>
        <p:nvSpPr>
          <p:cNvPr id="26" name="TextBox 25"/>
          <p:cNvSpPr txBox="1"/>
          <p:nvPr/>
        </p:nvSpPr>
        <p:spPr>
          <a:xfrm>
            <a:off x="535360" y="7784298"/>
            <a:ext cx="4590039" cy="307777"/>
          </a:xfrm>
          <a:prstGeom prst="rect">
            <a:avLst/>
          </a:prstGeom>
          <a:noFill/>
        </p:spPr>
        <p:txBody>
          <a:bodyPr wrap="none" rtlCol="0" anchor="t">
            <a:spAutoFit/>
          </a:bodyPr>
          <a:lstStyle/>
          <a:p>
            <a:pPr>
              <a:buClr>
                <a:srgbClr val="53565A"/>
              </a:buClr>
              <a:buSzPct val="200000"/>
            </a:pPr>
            <a:r>
              <a:rPr lang="en-US" sz="1400" b="1" dirty="0" smtClean="0">
                <a:solidFill>
                  <a:schemeClr val="accent6">
                    <a:lumMod val="75000"/>
                  </a:schemeClr>
                </a:solidFill>
              </a:rPr>
              <a:t>La </a:t>
            </a:r>
            <a:r>
              <a:rPr lang="en-US" sz="1400" b="1" dirty="0">
                <a:solidFill>
                  <a:schemeClr val="accent6">
                    <a:lumMod val="75000"/>
                  </a:schemeClr>
                </a:solidFill>
              </a:rPr>
              <a:t>d</a:t>
            </a:r>
            <a:r>
              <a:rPr lang="en-US" sz="1400" b="1" dirty="0" smtClean="0">
                <a:solidFill>
                  <a:schemeClr val="accent6">
                    <a:lumMod val="75000"/>
                  </a:schemeClr>
                </a:solidFill>
              </a:rPr>
              <a:t>istribución y el </a:t>
            </a:r>
            <a:r>
              <a:rPr lang="en-US" sz="1400" b="1" dirty="0">
                <a:solidFill>
                  <a:schemeClr val="accent6">
                    <a:lumMod val="75000"/>
                  </a:schemeClr>
                </a:solidFill>
              </a:rPr>
              <a:t>c</a:t>
            </a:r>
            <a:r>
              <a:rPr lang="en-US" sz="1400" b="1" dirty="0" smtClean="0">
                <a:solidFill>
                  <a:schemeClr val="accent6">
                    <a:lumMod val="75000"/>
                  </a:schemeClr>
                </a:solidFill>
              </a:rPr>
              <a:t>onsumo de </a:t>
            </a:r>
            <a:r>
              <a:rPr lang="en-US" sz="1400" b="1" dirty="0">
                <a:solidFill>
                  <a:schemeClr val="accent6">
                    <a:lumMod val="75000"/>
                  </a:schemeClr>
                </a:solidFill>
              </a:rPr>
              <a:t>Carne de Ave en Sudáfrica</a:t>
            </a:r>
            <a:endParaRPr lang="es-CL" sz="1400" b="1" dirty="0">
              <a:solidFill>
                <a:schemeClr val="accent6">
                  <a:lumMod val="75000"/>
                </a:schemeClr>
              </a:solidFill>
            </a:endParaRPr>
          </a:p>
        </p:txBody>
      </p:sp>
      <p:sp>
        <p:nvSpPr>
          <p:cNvPr id="16" name="Rectangle 15"/>
          <p:cNvSpPr/>
          <p:nvPr/>
        </p:nvSpPr>
        <p:spPr>
          <a:xfrm>
            <a:off x="457524" y="7895129"/>
            <a:ext cx="108000" cy="108000"/>
          </a:xfrm>
          <a:prstGeom prst="rect">
            <a:avLst/>
          </a:prstGeom>
          <a:solidFill>
            <a:srgbClr val="53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9" name="TextBox 28"/>
          <p:cNvSpPr txBox="1"/>
          <p:nvPr/>
        </p:nvSpPr>
        <p:spPr>
          <a:xfrm>
            <a:off x="552654" y="8049629"/>
            <a:ext cx="6275668" cy="1169551"/>
          </a:xfrm>
          <a:prstGeom prst="rect">
            <a:avLst/>
          </a:prstGeom>
          <a:noFill/>
        </p:spPr>
        <p:txBody>
          <a:bodyPr wrap="square" rtlCol="0">
            <a:spAutoFit/>
          </a:bodyPr>
          <a:lstStyle/>
          <a:p>
            <a:r>
              <a:rPr lang="es-CL" sz="1000" dirty="0"/>
              <a:t>La carne de pavo es menos demandada que la carne de pollo, pero está cada vez más presente en los menús de los restaurantes, y en el formato jamón en los supermercados.</a:t>
            </a:r>
            <a:endParaRPr lang="en-US" sz="1000" dirty="0"/>
          </a:p>
          <a:p>
            <a:r>
              <a:rPr lang="es-CL" sz="1000" dirty="0"/>
              <a:t>RCL Foods (Rainbow Chicken) y Astral, extienden sus operaciones a África Austral y, en conjunto, concentran 50% del mercado sudafricano. Tydstroom, Daybreak, Chubby Chick y Rockland, se reparten 15%, en tanto que el 35% restante se comparte entre 49 medianos y pequeños productores. </a:t>
            </a:r>
            <a:r>
              <a:rPr lang="es-CL" sz="1000" dirty="0" smtClean="0"/>
              <a:t>Los </a:t>
            </a:r>
            <a:r>
              <a:rPr lang="es-CL" sz="1000" dirty="0"/>
              <a:t>distribuidores canalizan las importaciones hacia los pequeños y medianos comerciantes, al HORECA y a los supermercados. Cuando se trata de una empresa exportadora con grandes volúmenes, los supermercados suelen realizar directamente las importaciones</a:t>
            </a:r>
            <a:r>
              <a:rPr lang="es-CL" sz="1000" dirty="0" smtClean="0"/>
              <a:t>.</a:t>
            </a:r>
            <a:endParaRPr lang="en-US" sz="1000" dirty="0">
              <a:solidFill>
                <a:srgbClr val="53565A"/>
              </a:solidFill>
            </a:endParaRPr>
          </a:p>
        </p:txBody>
      </p:sp>
      <p:sp>
        <p:nvSpPr>
          <p:cNvPr id="18" name="TextBox 17"/>
          <p:cNvSpPr txBox="1"/>
          <p:nvPr/>
        </p:nvSpPr>
        <p:spPr>
          <a:xfrm>
            <a:off x="3932860" y="6137946"/>
            <a:ext cx="1093569" cy="230832"/>
          </a:xfrm>
          <a:prstGeom prst="rect">
            <a:avLst/>
          </a:prstGeom>
          <a:noFill/>
        </p:spPr>
        <p:txBody>
          <a:bodyPr wrap="none" rtlCol="0">
            <a:spAutoFit/>
          </a:bodyPr>
          <a:lstStyle/>
          <a:p>
            <a:r>
              <a:rPr lang="en-US" sz="900" b="1" i="1" dirty="0" smtClean="0">
                <a:solidFill>
                  <a:srgbClr val="B5BD00"/>
                </a:solidFill>
              </a:rPr>
              <a:t>Fuente: Trade Map</a:t>
            </a:r>
            <a:endParaRPr lang="es-CL" sz="900" b="1" i="1" dirty="0">
              <a:solidFill>
                <a:srgbClr val="B5BD00"/>
              </a:solidFill>
            </a:endParaRPr>
          </a:p>
        </p:txBody>
      </p:sp>
      <p:sp>
        <p:nvSpPr>
          <p:cNvPr id="2" name="1 CuadroTexto"/>
          <p:cNvSpPr txBox="1"/>
          <p:nvPr/>
        </p:nvSpPr>
        <p:spPr>
          <a:xfrm>
            <a:off x="5895655" y="900263"/>
            <a:ext cx="845713" cy="415498"/>
          </a:xfrm>
          <a:prstGeom prst="rect">
            <a:avLst/>
          </a:prstGeom>
          <a:noFill/>
          <a:ln>
            <a:solidFill>
              <a:schemeClr val="tx1"/>
            </a:solidFill>
          </a:ln>
        </p:spPr>
        <p:txBody>
          <a:bodyPr wrap="square" rtlCol="0">
            <a:spAutoFit/>
          </a:bodyPr>
          <a:lstStyle/>
          <a:p>
            <a:r>
              <a:rPr lang="es-CL" sz="1050" b="1" dirty="0" smtClean="0">
                <a:solidFill>
                  <a:srgbClr val="FF0000"/>
                </a:solidFill>
              </a:rPr>
              <a:t>Bandera del país</a:t>
            </a:r>
          </a:p>
        </p:txBody>
      </p:sp>
      <p:sp>
        <p:nvSpPr>
          <p:cNvPr id="3" name="2 CuadroTexto"/>
          <p:cNvSpPr txBox="1"/>
          <p:nvPr/>
        </p:nvSpPr>
        <p:spPr>
          <a:xfrm>
            <a:off x="415339" y="1578496"/>
            <a:ext cx="1213461" cy="900246"/>
          </a:xfrm>
          <a:prstGeom prst="rect">
            <a:avLst/>
          </a:prstGeom>
          <a:noFill/>
          <a:ln>
            <a:solidFill>
              <a:schemeClr val="tx1"/>
            </a:solidFill>
          </a:ln>
        </p:spPr>
        <p:txBody>
          <a:bodyPr wrap="square" rtlCol="0">
            <a:spAutoFit/>
          </a:bodyPr>
          <a:lstStyle/>
          <a:p>
            <a:r>
              <a:rPr lang="es-CL" sz="1050" b="1" dirty="0" smtClean="0">
                <a:solidFill>
                  <a:srgbClr val="FF0000"/>
                </a:solidFill>
              </a:rPr>
              <a:t>Poner foto ad hoc al tema</a:t>
            </a:r>
          </a:p>
          <a:p>
            <a:endParaRPr lang="es-CL" sz="1050" dirty="0"/>
          </a:p>
          <a:p>
            <a:endParaRPr lang="es-CL" sz="1050" dirty="0" smtClean="0"/>
          </a:p>
          <a:p>
            <a:endParaRPr lang="es-CL" sz="1050" dirty="0"/>
          </a:p>
        </p:txBody>
      </p:sp>
      <p:pic>
        <p:nvPicPr>
          <p:cNvPr id="31" name="Imagen 30"/>
          <p:cNvPicPr>
            <a:picLocks noChangeAspect="1"/>
          </p:cNvPicPr>
          <p:nvPr/>
        </p:nvPicPr>
        <p:blipFill rotWithShape="1">
          <a:blip r:embed="rId4" cstate="print">
            <a:extLst>
              <a:ext uri="{28A0092B-C50C-407E-A947-70E740481C1C}">
                <a14:useLocalDpi xmlns:a14="http://schemas.microsoft.com/office/drawing/2010/main" val="0"/>
              </a:ext>
            </a:extLst>
          </a:blip>
          <a:srcRect t="21209" b="21796"/>
          <a:stretch/>
        </p:blipFill>
        <p:spPr>
          <a:xfrm>
            <a:off x="481360" y="9159830"/>
            <a:ext cx="1546571" cy="666608"/>
          </a:xfrm>
          <a:prstGeom prst="rect">
            <a:avLst/>
          </a:prstGeom>
        </p:spPr>
      </p:pic>
      <p:pic>
        <p:nvPicPr>
          <p:cNvPr id="34" name="Imagen 33"/>
          <p:cNvPicPr>
            <a:picLocks noChangeAspect="1"/>
          </p:cNvPicPr>
          <p:nvPr/>
        </p:nvPicPr>
        <p:blipFill>
          <a:blip r:embed="rId5"/>
          <a:stretch>
            <a:fillRect/>
          </a:stretch>
        </p:blipFill>
        <p:spPr>
          <a:xfrm>
            <a:off x="5870886" y="881063"/>
            <a:ext cx="943476" cy="485602"/>
          </a:xfrm>
          <a:prstGeom prst="rect">
            <a:avLst/>
          </a:prstGeom>
        </p:spPr>
      </p:pic>
      <p:pic>
        <p:nvPicPr>
          <p:cNvPr id="4" name="Imagen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415339" y="1560508"/>
            <a:ext cx="1260438" cy="944278"/>
          </a:xfrm>
          <a:prstGeom prst="rect">
            <a:avLst/>
          </a:prstGeom>
        </p:spPr>
      </p:pic>
      <p:sp>
        <p:nvSpPr>
          <p:cNvPr id="13" name="CuadroTexto 12"/>
          <p:cNvSpPr txBox="1"/>
          <p:nvPr/>
        </p:nvSpPr>
        <p:spPr>
          <a:xfrm>
            <a:off x="439363" y="6385385"/>
            <a:ext cx="6302005" cy="1477328"/>
          </a:xfrm>
          <a:prstGeom prst="rect">
            <a:avLst/>
          </a:prstGeom>
          <a:noFill/>
        </p:spPr>
        <p:txBody>
          <a:bodyPr wrap="square" lIns="91440" rtlCol="0">
            <a:spAutoFit/>
          </a:bodyPr>
          <a:lstStyle/>
          <a:p>
            <a:pPr marL="171450" indent="-171450">
              <a:buFont typeface="Wingdings" panose="05000000000000000000" pitchFamily="2" charset="2"/>
              <a:buChar char="§"/>
            </a:pPr>
            <a:r>
              <a:rPr lang="en-US" sz="1000" b="1" dirty="0">
                <a:solidFill>
                  <a:schemeClr val="accent6">
                    <a:lumMod val="75000"/>
                  </a:schemeClr>
                </a:solidFill>
              </a:rPr>
              <a:t>Análisis y comentarios. </a:t>
            </a:r>
            <a:r>
              <a:rPr lang="es-CL" sz="1000" dirty="0"/>
              <a:t>El consumo de la carne de ave, específicamente la de pollo, es preferido a las otras carnes y sus volúmenes de venta han crecido en 41% en los últimos 5 años. Se estima que el consumo de la carne de ave seguirá aumentando, debido a sus precios relativos más bajos, a su percepción como alimento saludable entre las clases medias de creciente poder adquisitivo, a la alta tasa de urbanización y a la expansión del gasto en alimentos por habitante (11%, en promedio en los últimos 5 años). En consecuencia, se prevé que, dada la insuficiencia de la oferta local, crecerán las importaciones</a:t>
            </a:r>
            <a:r>
              <a:rPr lang="es-CL" sz="1000" dirty="0" smtClean="0"/>
              <a:t>. La demanda por carne de ave “</a:t>
            </a:r>
            <a:r>
              <a:rPr lang="es-CL" sz="1000" i="1" dirty="0" smtClean="0"/>
              <a:t>Free Range</a:t>
            </a:r>
            <a:r>
              <a:rPr lang="es-CL" sz="1000" dirty="0" smtClean="0"/>
              <a:t>” es una tendencia creciente en el mercado. Especialmente visible en los productos refrigerados ofrecidos por los supermercados de alta gama, como Woolworths. Menos fuerte es la tendencia al consumo de productos orgánicos, los que en la industria aviar se limita prácticamente a la producción de huevos.</a:t>
            </a:r>
            <a:endParaRPr lang="en-US" b="1" dirty="0">
              <a:solidFill>
                <a:srgbClr val="53565A"/>
              </a:solidFill>
            </a:endParaRPr>
          </a:p>
        </p:txBody>
      </p:sp>
    </p:spTree>
    <p:extLst>
      <p:ext uri="{BB962C8B-B14F-4D97-AF65-F5344CB8AC3E}">
        <p14:creationId xmlns:p14="http://schemas.microsoft.com/office/powerpoint/2010/main" val="1761812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02503" y="9362744"/>
            <a:ext cx="4775531" cy="355536"/>
          </a:xfrm>
          <a:prstGeom prst="rect">
            <a:avLst/>
          </a:prstGeom>
          <a:solidFill>
            <a:srgbClr val="B5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TextBox 5"/>
          <p:cNvSpPr txBox="1"/>
          <p:nvPr/>
        </p:nvSpPr>
        <p:spPr>
          <a:xfrm>
            <a:off x="3813993" y="9406645"/>
            <a:ext cx="2507161" cy="276999"/>
          </a:xfrm>
          <a:prstGeom prst="rect">
            <a:avLst/>
          </a:prstGeom>
          <a:noFill/>
        </p:spPr>
        <p:txBody>
          <a:bodyPr wrap="none" rtlCol="0">
            <a:spAutoFit/>
          </a:bodyPr>
          <a:lstStyle/>
          <a:p>
            <a:r>
              <a:rPr lang="en-US" sz="1200" b="1" dirty="0" smtClean="0">
                <a:solidFill>
                  <a:schemeClr val="bg1"/>
                </a:solidFill>
              </a:rPr>
              <a:t>              2017– PROCHILE SUDÁFRICA</a:t>
            </a:r>
            <a:endParaRPr lang="es-CL" sz="1200" b="1" dirty="0">
              <a:solidFill>
                <a:schemeClr val="bg1"/>
              </a:solidFill>
            </a:endParaRPr>
          </a:p>
        </p:txBody>
      </p:sp>
      <p:sp>
        <p:nvSpPr>
          <p:cNvPr id="8" name="Rectangle 7"/>
          <p:cNvSpPr/>
          <p:nvPr/>
        </p:nvSpPr>
        <p:spPr>
          <a:xfrm>
            <a:off x="-18475" y="-6210"/>
            <a:ext cx="5768097" cy="776536"/>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L" dirty="0"/>
          </a:p>
        </p:txBody>
      </p:sp>
      <p:sp>
        <p:nvSpPr>
          <p:cNvPr id="7" name="Rectangle 6"/>
          <p:cNvSpPr/>
          <p:nvPr/>
        </p:nvSpPr>
        <p:spPr>
          <a:xfrm>
            <a:off x="359462" y="164104"/>
            <a:ext cx="2776081" cy="461665"/>
          </a:xfrm>
          <a:prstGeom prst="rect">
            <a:avLst/>
          </a:prstGeom>
        </p:spPr>
        <p:txBody>
          <a:bodyPr wrap="none">
            <a:spAutoFit/>
          </a:bodyPr>
          <a:lstStyle/>
          <a:p>
            <a:r>
              <a:rPr lang="en-US" sz="2400" b="1" dirty="0" smtClean="0">
                <a:solidFill>
                  <a:schemeClr val="bg1"/>
                </a:solidFill>
              </a:rPr>
              <a:t>FICHA DE MERCADO</a:t>
            </a:r>
            <a:endParaRPr lang="es-CL" sz="2400" b="1" dirty="0">
              <a:solidFill>
                <a:schemeClr val="bg1"/>
              </a:solidFill>
            </a:endParaRPr>
          </a:p>
        </p:txBody>
      </p:sp>
      <p:pic>
        <p:nvPicPr>
          <p:cNvPr id="1030" name="Picture 6" descr="http://www.prochile.gob.cl/wp-content/uploads/2013/03/BANNER-HOME-ALIMENTOS-AGROPECUARI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1302" y="-6396"/>
            <a:ext cx="1051327" cy="75339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3990" y="699515"/>
            <a:ext cx="382352" cy="6344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AutoShape 8" descr="data:image/jpeg;base64,/9j/4AAQSkZJRgABAQAAAQABAAD/2wCEAAkGBwgHBgkIBwgKCgkLDRYPDQwMDRsUFRAWIB0iIiAdHx8kKDQsJCYxJx8fLT0tMTU3Ojo6Iys/RD84QzQ5OjcBCgoKDQwNGg8PGjclHyU3Nzc3Nzc3Nzc3Nzc3Nzc3Nzc3Nzc3Nzc3Nzc3Nzc3Nzc3Nzc3Nzc3Nzc3Nzc3Nzc3N//AABEIAFoAhwMBEQACEQEDEQH/xAAaAAEAAgMBAAAAAAAAAAAAAAAAAgMBBAcG/8QANxAAAQIBCgIHBwUBAAAAAAAAAAEDAgYREhdWkZSV0tNSVQQFMjRBc7EVFiEiUXGBByQxcoMU/8QAGgEBAQEAAwEAAAAAAAAAAAAAAAECAwQFB//EACgRAQAAAwUJAQEBAAAAAAAAAAABAlEDERIUoQUVFjFTYrHR4TIhBP/aAAwDAQACEQMRAD8A8dBDDQh+VP4+h4EYxvfXZJJcMP4zQh4UuJii3gloUIeFLhiiYJaFCHhS4YomCWhQh4UuGKJgloUIeFLhiiYJaFCHhS4YomCWhQh4UuGKJgloUIeFLhiiYJaFCHhS4YomCWhQh4UuGKJgloUIeFLhiiYJaFCHhS4YomCWhQh4UuGKJgloUIeFLhiiYJaFCHhS4YomCWiLkMNBflS4ssY3uK2klwR/iUHYh+xmPNy2f4gkRoAAAAAAAAAAAAAAAAQd7CmpebitvxFmDsQ/Ykebdn+IJEaAAAAAAAAAAAAAAAAEHewpqXm4rb8ReoakBKiJqCKHqudFhRU/cNajsR/yWt/Lx7eVJt/Z0JYQjaaTekqvpU8qXENaiZS1p4a4g2d1NJvRV9KnlS4hrUMpa08HEGzuppN6KvpU8qXENahlLWng4g2d1NJvRV9KnlS4hrUMpa08HEGzuppN6KvpU8qXENahlLWng4g2d1NJvRV9KnlS4hrUMpa08HEGzuppN6KvpU8qXENahlLWng4g2d1NJvRV9KnlS4hrUMpa08HEGzuppN6KvpU8qXENahlLWng4g2d1NJvRV9KnlS4hrUMpa08HEGzuppN6KvpU8qXENahlLWng4g2d1NJvRV9KnlS4hrUMpa08HEGzuppN6KvpU8qXENahlLWng4g2d1NJvRV9KnlS4hrUMpa08HEGzuppN6KvpU8qXENahlLWng4g2d1NJvSvpEgZTtsxRR9WTQpNOv8A0NfX+xZf8trCPLw47Xb2zoyRhC00m9O7dD7oz5cPoew+crgAAAAAAAAAAAAAAAADU607g7+PVALeh90Z8uH0AuAAAAAAAAAAAAAAAAANTrTuDv49UAt6H3Rny4fQC4AAAAAAAAAAAAAAAAA1OtO4O/j1QDlDP60uttQQe7kC0YUSf2gvh/kexDZP8/en11c3LROux2zbeYrtF3T36fUzctCux2zbeYrtDdPfp9M3LQrsds23mK7Q3T36fTNy0K7HbNt5iu0N09+n0zctCux2zbeYrtDdPfp9M3LQrsds23mK7Q3T36fTNy0K7HbNt5iu0N09+n0zctCux2zbeYrtDdPfp9M3LQrsds23mK7Q3T36fTNy0K7HbNt5iu0N09+n0zctCux2zbeYrtDdPfp9M3LQrsds23mK7Q3T36fTNy0K7HbNt5iu0N09+n0zctCux2zbeYrtDdPfp9M3LQrsds23mK7Q3T36fTNy0U9K/WZ1/o8TXu7AlKb4+0F+vlEjsm6F+PT6ublo5Z4IexDk6EQqAAAAAAAAAAAAAAAAAZm/MVhzPBCw5EQqAAAAAAAAAAAAAAAAAZm/MVhzPBCw5EQoBAAACgQABQIAAoEAAAKGZvzEhzQRfgYhGNyxgzOW+JcTi+JcTi+JcTi+JcTi+JcTi+JcTi+JcTi+JcTi+JcTi+JcTi+JcTi+JcTi+JcTi+JcTi+JcjEq0VMzRjcssP6//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12" name="Rectangle 11"/>
          <p:cNvSpPr/>
          <p:nvPr/>
        </p:nvSpPr>
        <p:spPr>
          <a:xfrm>
            <a:off x="256816" y="5330149"/>
            <a:ext cx="6496631" cy="111582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sz="1400" dirty="0" smtClean="0"/>
          </a:p>
          <a:p>
            <a:pPr algn="ctr"/>
            <a:endParaRPr lang="es-CL" sz="1400" dirty="0"/>
          </a:p>
          <a:p>
            <a:pPr algn="ctr"/>
            <a:endParaRPr lang="es-CL" sz="1400" dirty="0" smtClean="0"/>
          </a:p>
          <a:p>
            <a:pPr algn="ctr"/>
            <a:endParaRPr lang="es-CL" sz="1400" dirty="0"/>
          </a:p>
          <a:p>
            <a:pPr algn="ctr"/>
            <a:endParaRPr lang="es-CL" sz="1400" dirty="0" smtClean="0"/>
          </a:p>
          <a:p>
            <a:pPr algn="ctr"/>
            <a:endParaRPr lang="es-CL" sz="1400" dirty="0"/>
          </a:p>
          <a:p>
            <a:pPr algn="ctr"/>
            <a:endParaRPr lang="es-CL" sz="1400" dirty="0"/>
          </a:p>
        </p:txBody>
      </p:sp>
      <p:sp>
        <p:nvSpPr>
          <p:cNvPr id="32" name="TextBox 31"/>
          <p:cNvSpPr txBox="1"/>
          <p:nvPr/>
        </p:nvSpPr>
        <p:spPr>
          <a:xfrm>
            <a:off x="429590" y="5092027"/>
            <a:ext cx="3049233" cy="230832"/>
          </a:xfrm>
          <a:prstGeom prst="rect">
            <a:avLst/>
          </a:prstGeom>
          <a:noFill/>
        </p:spPr>
        <p:txBody>
          <a:bodyPr wrap="none" rtlCol="0">
            <a:spAutoFit/>
          </a:bodyPr>
          <a:lstStyle/>
          <a:p>
            <a:r>
              <a:rPr lang="en-US" sz="900" b="1" i="1" dirty="0" smtClean="0">
                <a:solidFill>
                  <a:srgbClr val="B5BD00"/>
                </a:solidFill>
              </a:rPr>
              <a:t>Fuente: The Africa Report, febrero 2017 y Oficom Sudáfrica</a:t>
            </a:r>
            <a:endParaRPr lang="es-CL" sz="900" b="1" i="1" dirty="0">
              <a:solidFill>
                <a:srgbClr val="B5BD00"/>
              </a:solidFill>
            </a:endParaRPr>
          </a:p>
        </p:txBody>
      </p:sp>
      <p:sp>
        <p:nvSpPr>
          <p:cNvPr id="33" name="TextBox 32"/>
          <p:cNvSpPr txBox="1"/>
          <p:nvPr/>
        </p:nvSpPr>
        <p:spPr>
          <a:xfrm>
            <a:off x="445315" y="2153319"/>
            <a:ext cx="2948949" cy="307777"/>
          </a:xfrm>
          <a:prstGeom prst="rect">
            <a:avLst/>
          </a:prstGeom>
          <a:noFill/>
        </p:spPr>
        <p:txBody>
          <a:bodyPr wrap="none" rtlCol="0" anchor="t">
            <a:spAutoFit/>
          </a:bodyPr>
          <a:lstStyle/>
          <a:p>
            <a:pPr>
              <a:buClr>
                <a:srgbClr val="53565A"/>
              </a:buClr>
              <a:buSzPct val="200000"/>
            </a:pPr>
            <a:r>
              <a:rPr lang="en-US" sz="1400" b="1" dirty="0" smtClean="0">
                <a:solidFill>
                  <a:schemeClr val="accent6">
                    <a:lumMod val="75000"/>
                  </a:schemeClr>
                </a:solidFill>
              </a:rPr>
              <a:t>Principales actores  en la distribución</a:t>
            </a:r>
            <a:endParaRPr lang="es-CL" sz="1400" b="1" dirty="0">
              <a:solidFill>
                <a:schemeClr val="accent6">
                  <a:lumMod val="75000"/>
                </a:schemeClr>
              </a:solidFill>
            </a:endParaRPr>
          </a:p>
        </p:txBody>
      </p:sp>
      <p:sp>
        <p:nvSpPr>
          <p:cNvPr id="34" name="Rectangle 33"/>
          <p:cNvSpPr/>
          <p:nvPr/>
        </p:nvSpPr>
        <p:spPr>
          <a:xfrm>
            <a:off x="251462" y="2272789"/>
            <a:ext cx="108000" cy="108000"/>
          </a:xfrm>
          <a:prstGeom prst="rect">
            <a:avLst/>
          </a:prstGeom>
          <a:solidFill>
            <a:srgbClr val="53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5" name="TextBox 34"/>
          <p:cNvSpPr txBox="1"/>
          <p:nvPr/>
        </p:nvSpPr>
        <p:spPr>
          <a:xfrm>
            <a:off x="436907" y="2443077"/>
            <a:ext cx="6275668" cy="1631216"/>
          </a:xfrm>
          <a:prstGeom prst="rect">
            <a:avLst/>
          </a:prstGeom>
          <a:noFill/>
        </p:spPr>
        <p:txBody>
          <a:bodyPr wrap="square" rtlCol="0">
            <a:spAutoFit/>
          </a:bodyPr>
          <a:lstStyle/>
          <a:p>
            <a:pPr algn="just"/>
            <a:r>
              <a:rPr lang="es-CL" sz="1000" dirty="0"/>
              <a:t>Las cadenas de retail son el principal punto canal de distribución. Las grandes cadenas sudafricanas tienen además una fuerte presencia en África Subsahariana. Las mayores, según sus cifras de negocios en 2015 son: Shoprite Holdings (US$8.434 millones), Spar Group (US/$$4.804 millones), Pick n Pay Stores Group (US$4.766 millones) y Woolworths Holdings (US$3.766 millones). </a:t>
            </a:r>
            <a:endParaRPr lang="en-US" sz="1000" dirty="0"/>
          </a:p>
          <a:p>
            <a:pPr algn="just"/>
            <a:r>
              <a:rPr lang="es-CL" sz="1000" dirty="0"/>
              <a:t>El importador ejerce un rol fundamental, dada la relevancia de las importaciones. Muchas empresas de alimentos también importan carne. La mayoría de los importadores y fábricas de alimentos están localizadas en Johannesburgo, Ciudad del Cabo, Durban y Puerto Elizabeth. Los mayores importadores y distribuidores son: Chester Group (importa en promedio 120 containers al mes), Merlog Foods (abastece a los supermercados de alta gama), Federated Meats (abarca una amplia variedad de carnes) y Transtrade International (distribuye a mayoristas, retail, catering y otros distribuidores). </a:t>
            </a:r>
            <a:endParaRPr lang="en-US" sz="1000" dirty="0" smtClean="0">
              <a:solidFill>
                <a:srgbClr val="53565A"/>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781003508"/>
              </p:ext>
            </p:extLst>
          </p:nvPr>
        </p:nvGraphicFramePr>
        <p:xfrm>
          <a:off x="476671" y="4232432"/>
          <a:ext cx="6192687" cy="888451"/>
        </p:xfrm>
        <a:graphic>
          <a:graphicData uri="http://schemas.openxmlformats.org/drawingml/2006/table">
            <a:tbl>
              <a:tblPr>
                <a:tableStyleId>{D113A9D2-9D6B-4929-AA2D-F23B5EE8CBE7}</a:tableStyleId>
              </a:tblPr>
              <a:tblGrid>
                <a:gridCol w="3037738"/>
                <a:gridCol w="3154949"/>
              </a:tblGrid>
              <a:tr h="184727">
                <a:tc>
                  <a:txBody>
                    <a:bodyPr/>
                    <a:lstStyle/>
                    <a:p>
                      <a:pPr algn="ctr" fontAlgn="b"/>
                      <a:r>
                        <a:rPr lang="es-CL" sz="1050" b="0" u="none" strike="noStrike" dirty="0"/>
                        <a:t> </a:t>
                      </a:r>
                      <a:r>
                        <a:rPr lang="es-CL" sz="1050" b="0" u="none" strike="noStrike" dirty="0" smtClean="0"/>
                        <a:t>Supermercados</a:t>
                      </a:r>
                      <a:endParaRPr lang="es-CL" sz="1050" b="0" i="0" u="none" strike="noStrike" dirty="0">
                        <a:solidFill>
                          <a:srgbClr val="000000"/>
                        </a:solidFill>
                        <a:latin typeface="Calibri"/>
                      </a:endParaRPr>
                    </a:p>
                  </a:txBody>
                  <a:tcPr marL="0" marR="0" marT="0" marB="0" anchor="b">
                    <a:solidFill>
                      <a:schemeClr val="tx2"/>
                    </a:solidFill>
                  </a:tcPr>
                </a:tc>
                <a:tc>
                  <a:txBody>
                    <a:bodyPr/>
                    <a:lstStyle/>
                    <a:p>
                      <a:pPr algn="ctr" fontAlgn="b"/>
                      <a:r>
                        <a:rPr lang="es-CL" sz="1050" b="0" i="0" u="none" strike="noStrike" dirty="0" smtClean="0">
                          <a:solidFill>
                            <a:schemeClr val="bg1"/>
                          </a:solidFill>
                          <a:latin typeface="Calibri"/>
                        </a:rPr>
                        <a:t>Importadores</a:t>
                      </a:r>
                      <a:endParaRPr lang="es-CL" sz="1050" b="0" i="0" u="none" strike="noStrike" dirty="0">
                        <a:solidFill>
                          <a:schemeClr val="bg1"/>
                        </a:solidFill>
                        <a:latin typeface="Calibri"/>
                      </a:endParaRPr>
                    </a:p>
                  </a:txBody>
                  <a:tcPr marL="0" marR="0" marT="0" marB="0" anchor="ctr">
                    <a:solidFill>
                      <a:schemeClr val="tx2"/>
                    </a:solidFill>
                  </a:tcPr>
                </a:tc>
              </a:tr>
              <a:tr h="175931">
                <a:tc>
                  <a:txBody>
                    <a:bodyPr/>
                    <a:lstStyle/>
                    <a:p>
                      <a:pPr algn="l" fontAlgn="b"/>
                      <a:r>
                        <a:rPr lang="es-CL" sz="1050" b="0" i="0" u="none" strike="noStrike" dirty="0" smtClean="0">
                          <a:solidFill>
                            <a:schemeClr val="bg1"/>
                          </a:solidFill>
                          <a:latin typeface="Calibri"/>
                        </a:rPr>
                        <a:t>  Shoprite Holdings               </a:t>
                      </a:r>
                      <a:r>
                        <a:rPr lang="es-CL" sz="1050" b="0" i="0" u="none" strike="noStrike" dirty="0" smtClean="0">
                          <a:solidFill>
                            <a:schemeClr val="bg1"/>
                          </a:solidFill>
                          <a:latin typeface="Calibri"/>
                          <a:hlinkClick r:id="rId4"/>
                        </a:rPr>
                        <a:t>www.shoprite.co.za</a:t>
                      </a:r>
                      <a:r>
                        <a:rPr lang="es-CL" sz="1050" b="0" i="0" u="none" strike="noStrike" dirty="0" smtClean="0">
                          <a:solidFill>
                            <a:schemeClr val="bg1"/>
                          </a:solidFill>
                          <a:latin typeface="Calibri"/>
                        </a:rPr>
                        <a:t> </a:t>
                      </a:r>
                      <a:endParaRPr lang="es-CL" sz="1050" b="0" i="0" u="none" strike="noStrike" dirty="0">
                        <a:solidFill>
                          <a:schemeClr val="bg1"/>
                        </a:solidFill>
                        <a:latin typeface="Calibri"/>
                      </a:endParaRPr>
                    </a:p>
                  </a:txBody>
                  <a:tcPr marL="0" marR="0" marT="0" marB="0" anchor="b"/>
                </a:tc>
                <a:tc>
                  <a:txBody>
                    <a:bodyPr/>
                    <a:lstStyle/>
                    <a:p>
                      <a:pPr algn="l" fontAlgn="b"/>
                      <a:r>
                        <a:rPr lang="es-CL" sz="1050" b="0" i="0" u="none" strike="noStrike" dirty="0" smtClean="0">
                          <a:solidFill>
                            <a:schemeClr val="bg1"/>
                          </a:solidFill>
                          <a:latin typeface="Calibri"/>
                        </a:rPr>
                        <a:t>  Chester Wholesale</a:t>
                      </a:r>
                      <a:r>
                        <a:rPr lang="es-CL" sz="1050" b="0" i="0" u="none" strike="noStrike" baseline="0" dirty="0" smtClean="0">
                          <a:solidFill>
                            <a:schemeClr val="bg1"/>
                          </a:solidFill>
                          <a:latin typeface="Calibri"/>
                        </a:rPr>
                        <a:t> Meat        </a:t>
                      </a:r>
                      <a:r>
                        <a:rPr lang="es-CL" sz="1050" b="0" i="0" u="none" strike="noStrike" baseline="0" dirty="0" smtClean="0">
                          <a:solidFill>
                            <a:schemeClr val="bg1"/>
                          </a:solidFill>
                          <a:latin typeface="Calibri"/>
                          <a:hlinkClick r:id="rId5"/>
                        </a:rPr>
                        <a:t>www.chestersa.co.za</a:t>
                      </a:r>
                      <a:r>
                        <a:rPr lang="es-CL" sz="1050" b="0" i="0" u="none" strike="noStrike" baseline="0" dirty="0" smtClean="0">
                          <a:solidFill>
                            <a:schemeClr val="bg1"/>
                          </a:solidFill>
                          <a:latin typeface="Calibri"/>
                        </a:rPr>
                        <a:t> </a:t>
                      </a:r>
                      <a:endParaRPr lang="es-CL" sz="1050" b="0" i="0" u="none" strike="noStrike" dirty="0">
                        <a:solidFill>
                          <a:schemeClr val="bg1"/>
                        </a:solidFill>
                        <a:latin typeface="Calibri"/>
                      </a:endParaRPr>
                    </a:p>
                  </a:txBody>
                  <a:tcPr marL="0" marR="0" marT="0" marB="0" anchor="b"/>
                </a:tc>
              </a:tr>
              <a:tr h="175931">
                <a:tc>
                  <a:txBody>
                    <a:bodyPr/>
                    <a:lstStyle/>
                    <a:p>
                      <a:pPr algn="l" fontAlgn="b"/>
                      <a:r>
                        <a:rPr lang="es-CL" sz="1050" b="0" i="0" u="none" strike="noStrike" dirty="0" smtClean="0">
                          <a:solidFill>
                            <a:schemeClr val="bg1"/>
                          </a:solidFill>
                          <a:latin typeface="Calibri"/>
                        </a:rPr>
                        <a:t>  Spar Group                           </a:t>
                      </a:r>
                      <a:r>
                        <a:rPr lang="es-CL" sz="1050" b="0" i="0" u="none" strike="noStrike" dirty="0" smtClean="0">
                          <a:solidFill>
                            <a:schemeClr val="bg1"/>
                          </a:solidFill>
                          <a:latin typeface="Calibri"/>
                          <a:hlinkClick r:id="rId6"/>
                        </a:rPr>
                        <a:t>www.Spar.co.za</a:t>
                      </a:r>
                      <a:endParaRPr lang="es-CL" sz="1050" b="0" i="0" u="none" strike="noStrike" dirty="0">
                        <a:solidFill>
                          <a:schemeClr val="bg1"/>
                        </a:solidFill>
                        <a:latin typeface="Calibri"/>
                      </a:endParaRPr>
                    </a:p>
                  </a:txBody>
                  <a:tcPr marL="0" marR="0" marT="0" marB="0" anchor="b"/>
                </a:tc>
                <a:tc>
                  <a:txBody>
                    <a:bodyPr/>
                    <a:lstStyle/>
                    <a:p>
                      <a:pPr algn="l" fontAlgn="b"/>
                      <a:r>
                        <a:rPr lang="es-CL" sz="1050" b="0" i="0" u="none" strike="noStrike" dirty="0" smtClean="0">
                          <a:solidFill>
                            <a:schemeClr val="bg1"/>
                          </a:solidFill>
                          <a:latin typeface="Calibri"/>
                        </a:rPr>
                        <a:t>  Merlog Foods                           </a:t>
                      </a:r>
                      <a:r>
                        <a:rPr lang="es-CL" sz="1050" b="0" i="0" u="none" strike="noStrike" dirty="0" smtClean="0">
                          <a:solidFill>
                            <a:schemeClr val="bg1"/>
                          </a:solidFill>
                          <a:latin typeface="Calibri"/>
                          <a:hlinkClick r:id="rId7"/>
                        </a:rPr>
                        <a:t>www.merlogfoods.co.za</a:t>
                      </a:r>
                      <a:r>
                        <a:rPr lang="es-CL" sz="1050" b="0" i="0" u="none" strike="noStrike" dirty="0" smtClean="0">
                          <a:solidFill>
                            <a:schemeClr val="bg1"/>
                          </a:solidFill>
                          <a:latin typeface="Calibri"/>
                        </a:rPr>
                        <a:t> </a:t>
                      </a:r>
                      <a:endParaRPr lang="es-CL" sz="1050" b="0" i="0" u="none" strike="noStrike" dirty="0">
                        <a:solidFill>
                          <a:schemeClr val="bg1"/>
                        </a:solidFill>
                        <a:latin typeface="Calibri"/>
                      </a:endParaRPr>
                    </a:p>
                  </a:txBody>
                  <a:tcPr marL="0" marR="0" marT="0" marB="0" anchor="b"/>
                </a:tc>
              </a:tr>
              <a:tr h="175931">
                <a:tc>
                  <a:txBody>
                    <a:bodyPr/>
                    <a:lstStyle/>
                    <a:p>
                      <a:pPr algn="l" fontAlgn="b"/>
                      <a:r>
                        <a:rPr lang="es-CL" sz="1050" b="0" i="0" u="none" strike="noStrike" dirty="0" smtClean="0">
                          <a:solidFill>
                            <a:schemeClr val="bg1"/>
                          </a:solidFill>
                          <a:latin typeface="Calibri"/>
                        </a:rPr>
                        <a:t>  Pick n Pay Stores Group     </a:t>
                      </a:r>
                      <a:r>
                        <a:rPr lang="es-CL" sz="1050" b="0" i="0" u="none" strike="noStrike" dirty="0" smtClean="0">
                          <a:solidFill>
                            <a:schemeClr val="bg1"/>
                          </a:solidFill>
                          <a:latin typeface="Calibri"/>
                          <a:hlinkClick r:id="rId8"/>
                        </a:rPr>
                        <a:t>www.shop.pnp.co.za</a:t>
                      </a:r>
                      <a:endParaRPr lang="es-CL" sz="1050" b="0" i="0" u="none" strike="noStrike" dirty="0">
                        <a:solidFill>
                          <a:schemeClr val="bg1"/>
                        </a:solidFill>
                        <a:latin typeface="Calibri"/>
                      </a:endParaRPr>
                    </a:p>
                  </a:txBody>
                  <a:tcPr marL="0" marR="0" marT="0" marB="0" anchor="b"/>
                </a:tc>
                <a:tc>
                  <a:txBody>
                    <a:bodyPr/>
                    <a:lstStyle/>
                    <a:p>
                      <a:pPr algn="l" fontAlgn="b"/>
                      <a:r>
                        <a:rPr lang="es-CL" sz="1050" b="0" i="0" u="none" strike="noStrike" dirty="0" smtClean="0">
                          <a:solidFill>
                            <a:schemeClr val="bg1"/>
                          </a:solidFill>
                          <a:latin typeface="Calibri"/>
                        </a:rPr>
                        <a:t>  Federated Meats                     </a:t>
                      </a:r>
                      <a:r>
                        <a:rPr lang="es-CL" sz="1050" b="0" i="0" u="none" strike="noStrike" dirty="0" smtClean="0">
                          <a:solidFill>
                            <a:schemeClr val="bg1"/>
                          </a:solidFill>
                          <a:latin typeface="Calibri"/>
                          <a:hlinkClick r:id="rId9"/>
                        </a:rPr>
                        <a:t>www.fedmeat.co.za</a:t>
                      </a:r>
                      <a:r>
                        <a:rPr lang="es-CL" sz="1050" b="0" i="0" u="none" strike="noStrike" dirty="0" smtClean="0">
                          <a:solidFill>
                            <a:schemeClr val="bg1"/>
                          </a:solidFill>
                          <a:latin typeface="Calibri"/>
                        </a:rPr>
                        <a:t> </a:t>
                      </a:r>
                      <a:endParaRPr lang="es-CL" sz="1050" b="0" i="0" u="none" strike="noStrike" dirty="0">
                        <a:solidFill>
                          <a:schemeClr val="bg1"/>
                        </a:solidFill>
                        <a:latin typeface="Calibri"/>
                      </a:endParaRPr>
                    </a:p>
                  </a:txBody>
                  <a:tcPr marL="0" marR="0" marT="0" marB="0" anchor="b"/>
                </a:tc>
              </a:tr>
              <a:tr h="175931">
                <a:tc>
                  <a:txBody>
                    <a:bodyPr/>
                    <a:lstStyle/>
                    <a:p>
                      <a:pPr algn="l" fontAlgn="b"/>
                      <a:r>
                        <a:rPr lang="es-CL" sz="1050" b="0" i="0" u="none" strike="noStrike" dirty="0" smtClean="0">
                          <a:solidFill>
                            <a:schemeClr val="bg1"/>
                          </a:solidFill>
                          <a:latin typeface="Calibri"/>
                        </a:rPr>
                        <a:t>  Woolworths Holdings        </a:t>
                      </a:r>
                      <a:r>
                        <a:rPr lang="es-CL" sz="1050" b="0" i="0" u="none" strike="noStrike" dirty="0" smtClean="0">
                          <a:solidFill>
                            <a:schemeClr val="bg1"/>
                          </a:solidFill>
                          <a:latin typeface="Calibri"/>
                          <a:hlinkClick r:id="rId10"/>
                        </a:rPr>
                        <a:t>www.woolworths.co.za</a:t>
                      </a:r>
                      <a:r>
                        <a:rPr lang="es-CL" sz="1050" b="0" i="0" u="none" strike="noStrike" dirty="0" smtClean="0">
                          <a:solidFill>
                            <a:schemeClr val="bg1"/>
                          </a:solidFill>
                          <a:latin typeface="Calibri"/>
                        </a:rPr>
                        <a:t> </a:t>
                      </a:r>
                      <a:endParaRPr lang="es-CL" sz="1050" b="0" i="0" u="none" strike="noStrike" dirty="0">
                        <a:solidFill>
                          <a:schemeClr val="bg1"/>
                        </a:solidFill>
                        <a:latin typeface="Calibri"/>
                      </a:endParaRPr>
                    </a:p>
                  </a:txBody>
                  <a:tcPr marL="0" marR="0" marT="0" marB="0" anchor="b"/>
                </a:tc>
                <a:tc>
                  <a:txBody>
                    <a:bodyPr/>
                    <a:lstStyle/>
                    <a:p>
                      <a:pPr algn="l" fontAlgn="b"/>
                      <a:r>
                        <a:rPr lang="es-CL" sz="1050" b="0" i="0" u="none" strike="noStrike" dirty="0" smtClean="0">
                          <a:solidFill>
                            <a:schemeClr val="bg1"/>
                          </a:solidFill>
                          <a:latin typeface="Calibri"/>
                        </a:rPr>
                        <a:t>  Transtrade</a:t>
                      </a:r>
                      <a:r>
                        <a:rPr lang="es-CL" sz="1050" b="0" i="0" u="none" strike="noStrike" baseline="0" dirty="0" smtClean="0">
                          <a:solidFill>
                            <a:schemeClr val="bg1"/>
                          </a:solidFill>
                          <a:latin typeface="Calibri"/>
                        </a:rPr>
                        <a:t> International        </a:t>
                      </a:r>
                      <a:r>
                        <a:rPr lang="es-CL" sz="1050" b="0" i="0" u="none" strike="noStrike" baseline="0" dirty="0" smtClean="0">
                          <a:solidFill>
                            <a:schemeClr val="bg1"/>
                          </a:solidFill>
                          <a:latin typeface="Calibri"/>
                          <a:hlinkClick r:id="rId11"/>
                        </a:rPr>
                        <a:t>www.transtrade-sa.co.za</a:t>
                      </a:r>
                      <a:r>
                        <a:rPr lang="es-CL" sz="1050" b="0" i="0" u="none" strike="noStrike" baseline="0" dirty="0" smtClean="0">
                          <a:solidFill>
                            <a:schemeClr val="bg1"/>
                          </a:solidFill>
                          <a:latin typeface="Calibri"/>
                        </a:rPr>
                        <a:t> </a:t>
                      </a:r>
                      <a:endParaRPr lang="es-CL" sz="1050" b="0" i="0" u="none" strike="noStrike" dirty="0">
                        <a:solidFill>
                          <a:schemeClr val="bg1"/>
                        </a:solidFill>
                        <a:latin typeface="Calibri"/>
                      </a:endParaRPr>
                    </a:p>
                  </a:txBody>
                  <a:tcPr marL="0" marR="0" marT="0" marB="0" anchor="b"/>
                </a:tc>
              </a:tr>
            </a:tbl>
          </a:graphicData>
        </a:graphic>
      </p:graphicFrame>
      <p:sp>
        <p:nvSpPr>
          <p:cNvPr id="36" name="TextBox 35"/>
          <p:cNvSpPr txBox="1"/>
          <p:nvPr/>
        </p:nvSpPr>
        <p:spPr>
          <a:xfrm>
            <a:off x="445315" y="4025630"/>
            <a:ext cx="2584362" cy="230832"/>
          </a:xfrm>
          <a:prstGeom prst="rect">
            <a:avLst/>
          </a:prstGeom>
          <a:noFill/>
        </p:spPr>
        <p:txBody>
          <a:bodyPr wrap="none" rtlCol="0">
            <a:spAutoFit/>
          </a:bodyPr>
          <a:lstStyle/>
          <a:p>
            <a:r>
              <a:rPr lang="en-US" sz="900" b="1" dirty="0" smtClean="0">
                <a:solidFill>
                  <a:schemeClr val="accent6">
                    <a:lumMod val="75000"/>
                  </a:schemeClr>
                </a:solidFill>
              </a:rPr>
              <a:t>PRINCIPALES SUPERMERCADOS e IMPORTADORES</a:t>
            </a:r>
            <a:endParaRPr lang="es-CL" sz="900" dirty="0">
              <a:solidFill>
                <a:srgbClr val="B5BD00"/>
              </a:solidFill>
            </a:endParaRPr>
          </a:p>
        </p:txBody>
      </p:sp>
      <p:sp>
        <p:nvSpPr>
          <p:cNvPr id="37" name="TextBox 36"/>
          <p:cNvSpPr txBox="1"/>
          <p:nvPr/>
        </p:nvSpPr>
        <p:spPr>
          <a:xfrm>
            <a:off x="472036" y="5355995"/>
            <a:ext cx="5120889" cy="307777"/>
          </a:xfrm>
          <a:prstGeom prst="rect">
            <a:avLst/>
          </a:prstGeom>
          <a:noFill/>
        </p:spPr>
        <p:txBody>
          <a:bodyPr wrap="none" rtlCol="0" anchor="t">
            <a:spAutoFit/>
          </a:bodyPr>
          <a:lstStyle/>
          <a:p>
            <a:pPr>
              <a:buClr>
                <a:srgbClr val="53565A"/>
              </a:buClr>
              <a:buSzPct val="200000"/>
            </a:pPr>
            <a:r>
              <a:rPr lang="en-US" sz="1400" b="1" dirty="0" smtClean="0">
                <a:solidFill>
                  <a:schemeClr val="accent6">
                    <a:lumMod val="75000"/>
                  </a:schemeClr>
                </a:solidFill>
              </a:rPr>
              <a:t>Principales actividades y ferias especializadas para la Carne de Ave</a:t>
            </a:r>
            <a:endParaRPr lang="es-CL" sz="1400" b="1" dirty="0">
              <a:solidFill>
                <a:srgbClr val="B5BD00"/>
              </a:solidFill>
            </a:endParaRPr>
          </a:p>
        </p:txBody>
      </p:sp>
      <p:sp>
        <p:nvSpPr>
          <p:cNvPr id="38" name="Rectangle 37"/>
          <p:cNvSpPr/>
          <p:nvPr/>
        </p:nvSpPr>
        <p:spPr>
          <a:xfrm>
            <a:off x="337315" y="5455883"/>
            <a:ext cx="108000" cy="108000"/>
          </a:xfrm>
          <a:prstGeom prst="rect">
            <a:avLst/>
          </a:prstGeom>
          <a:solidFill>
            <a:srgbClr val="53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9" name="TextBox 38"/>
          <p:cNvSpPr txBox="1"/>
          <p:nvPr/>
        </p:nvSpPr>
        <p:spPr>
          <a:xfrm>
            <a:off x="449158" y="5671082"/>
            <a:ext cx="5098118" cy="661720"/>
          </a:xfrm>
          <a:prstGeom prst="rect">
            <a:avLst/>
          </a:prstGeom>
          <a:noFill/>
        </p:spPr>
        <p:txBody>
          <a:bodyPr wrap="square" rtlCol="0">
            <a:spAutoFit/>
          </a:bodyPr>
          <a:lstStyle/>
          <a:p>
            <a:pPr algn="just"/>
            <a:r>
              <a:rPr lang="en-US" sz="1000" b="1" u="sng" dirty="0" smtClean="0">
                <a:solidFill>
                  <a:srgbClr val="53565A"/>
                </a:solidFill>
              </a:rPr>
              <a:t>Ferias internacionales relevantes</a:t>
            </a:r>
          </a:p>
          <a:p>
            <a:r>
              <a:rPr lang="en-US" sz="1000" dirty="0" smtClean="0"/>
              <a:t>Food </a:t>
            </a:r>
            <a:r>
              <a:rPr lang="en-US" sz="1000" dirty="0"/>
              <a:t>&amp; Hospitality Africa:	</a:t>
            </a:r>
            <a:r>
              <a:rPr lang="en-US" sz="1000" u="sng" dirty="0">
                <a:hlinkClick r:id="rId12"/>
              </a:rPr>
              <a:t>http://www.foodandhospitalityafrica.co.za</a:t>
            </a:r>
            <a:endParaRPr lang="en-US" sz="1000" dirty="0"/>
          </a:p>
          <a:p>
            <a:r>
              <a:rPr lang="en-US" sz="1000" dirty="0"/>
              <a:t>Saitex &amp; Africa Big 7:	</a:t>
            </a:r>
            <a:r>
              <a:rPr lang="en-US" sz="1000" u="sng" dirty="0">
                <a:hlinkClick r:id="rId13"/>
              </a:rPr>
              <a:t>http://saitexafrica.com</a:t>
            </a:r>
            <a:endParaRPr lang="en-US" sz="1000" b="1" u="sng" dirty="0" smtClean="0">
              <a:solidFill>
                <a:srgbClr val="53565A"/>
              </a:solidFill>
            </a:endParaRPr>
          </a:p>
          <a:p>
            <a:pPr algn="just"/>
            <a:endParaRPr lang="en-US" sz="700" b="1" dirty="0" smtClean="0">
              <a:solidFill>
                <a:srgbClr val="53565A"/>
              </a:solidFill>
            </a:endParaRPr>
          </a:p>
        </p:txBody>
      </p:sp>
      <p:sp>
        <p:nvSpPr>
          <p:cNvPr id="17" name="Rectangle 16"/>
          <p:cNvSpPr/>
          <p:nvPr/>
        </p:nvSpPr>
        <p:spPr>
          <a:xfrm>
            <a:off x="323100" y="8868742"/>
            <a:ext cx="6142327" cy="400110"/>
          </a:xfrm>
          <a:prstGeom prst="rect">
            <a:avLst/>
          </a:prstGeom>
        </p:spPr>
        <p:txBody>
          <a:bodyPr wrap="square">
            <a:spAutoFit/>
          </a:bodyPr>
          <a:lstStyle/>
          <a:p>
            <a:pPr algn="just"/>
            <a:r>
              <a:rPr lang="es-CL" sz="1000" i="1" dirty="0" smtClean="0">
                <a:solidFill>
                  <a:srgbClr val="53565A"/>
                </a:solidFill>
              </a:rPr>
              <a:t>Para más información sobre la categoría de CARNE DE AVE en SUDÁFRICA o para participar en alguna de estas actividades por favor comuníquese con Oficina Comercial de Chile en Sudáfrica al  e mail </a:t>
            </a:r>
            <a:r>
              <a:rPr lang="es-CL" sz="1000" i="1" dirty="0" smtClean="0">
                <a:solidFill>
                  <a:srgbClr val="53565A"/>
                </a:solidFill>
                <a:hlinkClick r:id="rId14"/>
              </a:rPr>
              <a:t>iveloz@prochile.gob.cl</a:t>
            </a:r>
            <a:r>
              <a:rPr lang="es-CL" sz="1000" i="1" dirty="0" smtClean="0">
                <a:solidFill>
                  <a:srgbClr val="53565A"/>
                </a:solidFill>
              </a:rPr>
              <a:t> </a:t>
            </a:r>
          </a:p>
        </p:txBody>
      </p:sp>
      <p:sp>
        <p:nvSpPr>
          <p:cNvPr id="24" name="Rectangle 37"/>
          <p:cNvSpPr/>
          <p:nvPr/>
        </p:nvSpPr>
        <p:spPr>
          <a:xfrm>
            <a:off x="348948" y="6556101"/>
            <a:ext cx="108000" cy="108000"/>
          </a:xfrm>
          <a:prstGeom prst="rect">
            <a:avLst/>
          </a:prstGeom>
          <a:solidFill>
            <a:srgbClr val="53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1 Rectángulo"/>
          <p:cNvSpPr/>
          <p:nvPr/>
        </p:nvSpPr>
        <p:spPr>
          <a:xfrm>
            <a:off x="467652" y="6461059"/>
            <a:ext cx="6224854" cy="307777"/>
          </a:xfrm>
          <a:prstGeom prst="rect">
            <a:avLst/>
          </a:prstGeom>
        </p:spPr>
        <p:txBody>
          <a:bodyPr wrap="square">
            <a:spAutoFit/>
          </a:bodyPr>
          <a:lstStyle/>
          <a:p>
            <a:pPr algn="just"/>
            <a:r>
              <a:rPr lang="es-CL" sz="1400" b="1" dirty="0" smtClean="0">
                <a:solidFill>
                  <a:schemeClr val="accent6">
                    <a:lumMod val="75000"/>
                  </a:schemeClr>
                </a:solidFill>
              </a:rPr>
              <a:t>Normativas aplicables </a:t>
            </a:r>
            <a:r>
              <a:rPr lang="es-CL" sz="1400" b="1" dirty="0">
                <a:solidFill>
                  <a:schemeClr val="accent6">
                    <a:lumMod val="75000"/>
                  </a:schemeClr>
                </a:solidFill>
              </a:rPr>
              <a:t>y</a:t>
            </a:r>
            <a:r>
              <a:rPr lang="es-CL" sz="1400" b="1" dirty="0" smtClean="0">
                <a:solidFill>
                  <a:schemeClr val="accent6">
                    <a:lumMod val="75000"/>
                  </a:schemeClr>
                </a:solidFill>
              </a:rPr>
              <a:t> </a:t>
            </a:r>
            <a:r>
              <a:rPr lang="es-CL" sz="1400" b="1" dirty="0">
                <a:solidFill>
                  <a:schemeClr val="accent6">
                    <a:lumMod val="75000"/>
                  </a:schemeClr>
                </a:solidFill>
              </a:rPr>
              <a:t>r</a:t>
            </a:r>
            <a:r>
              <a:rPr lang="es-CL" sz="1400" b="1" dirty="0" smtClean="0">
                <a:solidFill>
                  <a:schemeClr val="accent6">
                    <a:lumMod val="75000"/>
                  </a:schemeClr>
                </a:solidFill>
              </a:rPr>
              <a:t>equisitos importación</a:t>
            </a:r>
            <a:endParaRPr lang="es-CL" sz="1000" b="1" dirty="0">
              <a:solidFill>
                <a:schemeClr val="accent6">
                  <a:lumMod val="75000"/>
                </a:schemeClr>
              </a:solidFill>
            </a:endParaRPr>
          </a:p>
        </p:txBody>
      </p:sp>
      <p:sp>
        <p:nvSpPr>
          <p:cNvPr id="26" name="Rectangle 37"/>
          <p:cNvSpPr/>
          <p:nvPr/>
        </p:nvSpPr>
        <p:spPr>
          <a:xfrm>
            <a:off x="337315" y="7566674"/>
            <a:ext cx="108000" cy="108000"/>
          </a:xfrm>
          <a:prstGeom prst="rect">
            <a:avLst/>
          </a:prstGeom>
          <a:solidFill>
            <a:srgbClr val="53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7" name="26 Rectángulo"/>
          <p:cNvSpPr/>
          <p:nvPr/>
        </p:nvSpPr>
        <p:spPr>
          <a:xfrm>
            <a:off x="483509" y="7470190"/>
            <a:ext cx="6229066" cy="1538883"/>
          </a:xfrm>
          <a:prstGeom prst="rect">
            <a:avLst/>
          </a:prstGeom>
        </p:spPr>
        <p:txBody>
          <a:bodyPr wrap="square">
            <a:spAutoFit/>
          </a:bodyPr>
          <a:lstStyle/>
          <a:p>
            <a:pPr algn="just"/>
            <a:r>
              <a:rPr lang="es-CL" sz="1400" b="1" dirty="0" smtClean="0">
                <a:solidFill>
                  <a:schemeClr val="accent6">
                    <a:lumMod val="75000"/>
                  </a:schemeClr>
                </a:solidFill>
              </a:rPr>
              <a:t>Conclusiones y recomendaciones</a:t>
            </a:r>
          </a:p>
          <a:p>
            <a:r>
              <a:rPr lang="es-CL" sz="1000" dirty="0"/>
              <a:t>El mercado sudafricano es atractivo, dados los valores de las importaciones, sus proyecciones de crecimiento y su cualidad de plataforma comercial hacia África.</a:t>
            </a:r>
            <a:endParaRPr lang="en-US" sz="1000" dirty="0"/>
          </a:p>
          <a:p>
            <a:r>
              <a:rPr lang="es-CL" sz="1000" dirty="0"/>
              <a:t>Dada la estructura arancelaria, las oportunidades para los exportadores chilenos radican en los trozos de pavo congelados (subpartida 0207.27) y la carne de pollo mecánicamente deshuesada (línea arancelaria 0207.1210).</a:t>
            </a:r>
            <a:endParaRPr lang="en-US" sz="1000" dirty="0"/>
          </a:p>
          <a:p>
            <a:r>
              <a:rPr lang="es-CL" sz="1000" dirty="0"/>
              <a:t>Se recomienda trabajar con un importador que intermedie con los canales mayorista, minorista, o con los fabricantes de alimentos. Se recomienda también realizar misiones comerciales, las que idealmente debieran incluir la participación en algunas de las ferias internacionales de alimentos.</a:t>
            </a:r>
            <a:endParaRPr lang="en-US" sz="1000" dirty="0"/>
          </a:p>
          <a:p>
            <a:pPr algn="just"/>
            <a:endParaRPr lang="es-CL" sz="1000" b="1" dirty="0">
              <a:solidFill>
                <a:schemeClr val="tx1">
                  <a:lumMod val="65000"/>
                  <a:lumOff val="35000"/>
                </a:schemeClr>
              </a:solidFill>
            </a:endParaRPr>
          </a:p>
        </p:txBody>
      </p:sp>
      <p:pic>
        <p:nvPicPr>
          <p:cNvPr id="28" name="Imagen 27"/>
          <p:cNvPicPr>
            <a:picLocks noChangeAspect="1"/>
          </p:cNvPicPr>
          <p:nvPr/>
        </p:nvPicPr>
        <p:blipFill rotWithShape="1">
          <a:blip r:embed="rId15" cstate="print">
            <a:extLst>
              <a:ext uri="{28A0092B-C50C-407E-A947-70E740481C1C}">
                <a14:useLocalDpi xmlns:a14="http://schemas.microsoft.com/office/drawing/2010/main" val="0"/>
              </a:ext>
            </a:extLst>
          </a:blip>
          <a:srcRect t="21209" b="21796"/>
          <a:stretch/>
        </p:blipFill>
        <p:spPr>
          <a:xfrm>
            <a:off x="483509" y="9303488"/>
            <a:ext cx="1363464" cy="587685"/>
          </a:xfrm>
          <a:prstGeom prst="rect">
            <a:avLst/>
          </a:prstGeom>
        </p:spPr>
      </p:pic>
      <p:sp>
        <p:nvSpPr>
          <p:cNvPr id="29" name="TextBox 32"/>
          <p:cNvSpPr txBox="1"/>
          <p:nvPr/>
        </p:nvSpPr>
        <p:spPr>
          <a:xfrm>
            <a:off x="533646" y="849789"/>
            <a:ext cx="2467342" cy="230832"/>
          </a:xfrm>
          <a:prstGeom prst="rect">
            <a:avLst/>
          </a:prstGeom>
          <a:noFill/>
        </p:spPr>
        <p:txBody>
          <a:bodyPr wrap="none" rtlCol="0">
            <a:spAutoFit/>
          </a:bodyPr>
          <a:lstStyle/>
          <a:p>
            <a:r>
              <a:rPr lang="en-US" sz="900" b="1" dirty="0" smtClean="0">
                <a:solidFill>
                  <a:schemeClr val="accent6">
                    <a:lumMod val="75000"/>
                  </a:schemeClr>
                </a:solidFill>
              </a:rPr>
              <a:t>PARTICIPACIÓN DE MERCADO POR SEGMENTO</a:t>
            </a:r>
            <a:endParaRPr lang="es-CL" sz="900" b="1" dirty="0">
              <a:solidFill>
                <a:srgbClr val="B5BD00"/>
              </a:solidFill>
            </a:endParaRPr>
          </a:p>
        </p:txBody>
      </p:sp>
      <p:graphicFrame>
        <p:nvGraphicFramePr>
          <p:cNvPr id="30" name="Table 29"/>
          <p:cNvGraphicFramePr>
            <a:graphicFrameLocks noGrp="1"/>
          </p:cNvGraphicFramePr>
          <p:nvPr>
            <p:extLst>
              <p:ext uri="{D42A27DB-BD31-4B8C-83A1-F6EECF244321}">
                <p14:modId xmlns:p14="http://schemas.microsoft.com/office/powerpoint/2010/main" val="3489252062"/>
              </p:ext>
            </p:extLst>
          </p:nvPr>
        </p:nvGraphicFramePr>
        <p:xfrm>
          <a:off x="625728" y="1110621"/>
          <a:ext cx="3085743" cy="843810"/>
        </p:xfrm>
        <a:graphic>
          <a:graphicData uri="http://schemas.openxmlformats.org/drawingml/2006/table">
            <a:tbl>
              <a:tblPr>
                <a:tableStyleId>{D113A9D2-9D6B-4929-AA2D-F23B5EE8CBE7}</a:tableStyleId>
              </a:tblPr>
              <a:tblGrid>
                <a:gridCol w="1939177"/>
                <a:gridCol w="1146566"/>
              </a:tblGrid>
              <a:tr h="234210">
                <a:tc>
                  <a:txBody>
                    <a:bodyPr/>
                    <a:lstStyle/>
                    <a:p>
                      <a:pPr algn="ctr" fontAlgn="b"/>
                      <a:r>
                        <a:rPr lang="en-US" sz="1000" u="none" strike="noStrike" dirty="0" smtClean="0"/>
                        <a:t>Canal</a:t>
                      </a:r>
                      <a:endParaRPr lang="es-CL" sz="1000" b="0" i="0" u="none" strike="noStrike" dirty="0">
                        <a:solidFill>
                          <a:schemeClr val="bg1"/>
                        </a:solidFill>
                        <a:latin typeface="+mj-lt"/>
                      </a:endParaRPr>
                    </a:p>
                  </a:txBody>
                  <a:tcPr marL="0" marR="0" marT="0" marB="0" anchor="ctr">
                    <a:solidFill>
                      <a:schemeClr val="tx2"/>
                    </a:solidFill>
                  </a:tcPr>
                </a:tc>
                <a:tc>
                  <a:txBody>
                    <a:bodyPr/>
                    <a:lstStyle/>
                    <a:p>
                      <a:pPr algn="ctr" fontAlgn="ctr"/>
                      <a:r>
                        <a:rPr lang="es-CL" sz="1000" u="none" strike="noStrike" dirty="0" smtClean="0"/>
                        <a:t>%</a:t>
                      </a:r>
                      <a:endParaRPr lang="es-CL" sz="1000" b="0" i="0" u="none" strike="noStrike" dirty="0">
                        <a:solidFill>
                          <a:srgbClr val="FFFFFF"/>
                        </a:solidFill>
                        <a:latin typeface="+mj-lt"/>
                      </a:endParaRPr>
                    </a:p>
                  </a:txBody>
                  <a:tcPr marL="0" marR="0" marT="0" marB="0" anchor="ctr">
                    <a:solidFill>
                      <a:schemeClr val="tx2"/>
                    </a:solidFill>
                  </a:tcPr>
                </a:tc>
              </a:tr>
              <a:tr h="151067">
                <a:tc>
                  <a:txBody>
                    <a:bodyPr/>
                    <a:lstStyle/>
                    <a:p>
                      <a:pPr algn="ctr" fontAlgn="b"/>
                      <a:r>
                        <a:rPr lang="es-CL" sz="1000" u="none" strike="noStrike" dirty="0" smtClean="0"/>
                        <a:t>Supermercados</a:t>
                      </a:r>
                      <a:endParaRPr lang="es-CL" sz="1000" b="0" i="0" u="none" strike="noStrike" dirty="0">
                        <a:solidFill>
                          <a:schemeClr val="tx1">
                            <a:lumMod val="65000"/>
                            <a:lumOff val="35000"/>
                          </a:schemeClr>
                        </a:solidFill>
                        <a:latin typeface="+mj-lt"/>
                      </a:endParaRPr>
                    </a:p>
                  </a:txBody>
                  <a:tcPr marL="0" marR="0" marT="0" marB="0" anchor="b"/>
                </a:tc>
                <a:tc>
                  <a:txBody>
                    <a:bodyPr/>
                    <a:lstStyle/>
                    <a:p>
                      <a:pPr algn="ctr" fontAlgn="b"/>
                      <a:r>
                        <a:rPr lang="es-CL" sz="1000" b="0" i="0" u="none" strike="noStrike" dirty="0" smtClean="0">
                          <a:solidFill>
                            <a:schemeClr val="bg1"/>
                          </a:solidFill>
                          <a:latin typeface="+mj-lt"/>
                        </a:rPr>
                        <a:t>85</a:t>
                      </a:r>
                      <a:endParaRPr lang="es-CL" sz="1000" b="0" i="0" u="none" strike="noStrike" dirty="0">
                        <a:solidFill>
                          <a:schemeClr val="bg1"/>
                        </a:solidFill>
                        <a:latin typeface="+mj-lt"/>
                      </a:endParaRPr>
                    </a:p>
                  </a:txBody>
                  <a:tcPr marL="0" marR="0" marT="0" marB="0" anchor="b"/>
                </a:tc>
              </a:tr>
              <a:tr h="121984">
                <a:tc>
                  <a:txBody>
                    <a:bodyPr/>
                    <a:lstStyle/>
                    <a:p>
                      <a:pPr algn="ctr" fontAlgn="b"/>
                      <a:r>
                        <a:rPr lang="es-CL" sz="1000" u="none" strike="noStrike" dirty="0" smtClean="0"/>
                        <a:t>HORECA</a:t>
                      </a:r>
                      <a:endParaRPr lang="es-CL" sz="1000" b="0" i="0" u="none" strike="noStrike" dirty="0">
                        <a:solidFill>
                          <a:schemeClr val="tx1">
                            <a:lumMod val="65000"/>
                            <a:lumOff val="35000"/>
                          </a:schemeClr>
                        </a:solidFill>
                        <a:latin typeface="+mj-lt"/>
                      </a:endParaRPr>
                    </a:p>
                  </a:txBody>
                  <a:tcPr marL="0" marR="0" marT="0" marB="0" anchor="b"/>
                </a:tc>
                <a:tc>
                  <a:txBody>
                    <a:bodyPr/>
                    <a:lstStyle/>
                    <a:p>
                      <a:pPr algn="ctr" fontAlgn="b"/>
                      <a:r>
                        <a:rPr lang="es-CL" sz="1000" b="0" i="0" u="none" strike="noStrike" dirty="0" smtClean="0">
                          <a:solidFill>
                            <a:schemeClr val="bg1"/>
                          </a:solidFill>
                          <a:latin typeface="+mj-lt"/>
                        </a:rPr>
                        <a:t>10</a:t>
                      </a:r>
                      <a:endParaRPr lang="es-CL" sz="1000" b="0" i="0" u="none" strike="noStrike" dirty="0">
                        <a:solidFill>
                          <a:schemeClr val="bg1"/>
                        </a:solidFill>
                        <a:latin typeface="+mj-lt"/>
                      </a:endParaRPr>
                    </a:p>
                  </a:txBody>
                  <a:tcPr marL="0" marR="0" marT="0" marB="0" anchor="b"/>
                </a:tc>
              </a:tr>
              <a:tr h="121984">
                <a:tc>
                  <a:txBody>
                    <a:bodyPr/>
                    <a:lstStyle/>
                    <a:p>
                      <a:pPr algn="ctr" fontAlgn="b"/>
                      <a:r>
                        <a:rPr lang="es-CL" sz="1000" u="none" strike="noStrike" dirty="0" smtClean="0"/>
                        <a:t>Circuitos Institucionales</a:t>
                      </a:r>
                      <a:endParaRPr lang="es-CL" sz="1000" b="0" i="0" u="none" strike="noStrike" dirty="0">
                        <a:solidFill>
                          <a:schemeClr val="tx1">
                            <a:lumMod val="65000"/>
                            <a:lumOff val="35000"/>
                          </a:schemeClr>
                        </a:solidFill>
                        <a:latin typeface="+mj-lt"/>
                      </a:endParaRPr>
                    </a:p>
                  </a:txBody>
                  <a:tcPr marL="0" marR="0" marT="0" marB="0" anchor="b"/>
                </a:tc>
                <a:tc>
                  <a:txBody>
                    <a:bodyPr/>
                    <a:lstStyle/>
                    <a:p>
                      <a:pPr algn="ctr" fontAlgn="b"/>
                      <a:r>
                        <a:rPr lang="es-CL" sz="1000" b="0" i="0" u="none" strike="noStrike" dirty="0" smtClean="0">
                          <a:solidFill>
                            <a:schemeClr val="bg1"/>
                          </a:solidFill>
                          <a:latin typeface="+mj-lt"/>
                        </a:rPr>
                        <a:t>5</a:t>
                      </a:r>
                      <a:endParaRPr lang="es-CL" sz="1000" b="0" i="0" u="none" strike="noStrike" dirty="0">
                        <a:solidFill>
                          <a:schemeClr val="bg1"/>
                        </a:solidFill>
                        <a:latin typeface="+mj-lt"/>
                      </a:endParaRPr>
                    </a:p>
                  </a:txBody>
                  <a:tcPr marL="0" marR="0" marT="0" marB="0" anchor="b"/>
                </a:tc>
              </a:tr>
              <a:tr h="121984">
                <a:tc>
                  <a:txBody>
                    <a:bodyPr/>
                    <a:lstStyle/>
                    <a:p>
                      <a:pPr algn="ctr" fontAlgn="b"/>
                      <a:r>
                        <a:rPr lang="es-CL" sz="1000" u="none" strike="noStrike" dirty="0"/>
                        <a:t>TOTAL</a:t>
                      </a:r>
                      <a:endParaRPr lang="es-CL" sz="1000" b="1" i="0" u="none" strike="noStrike" dirty="0">
                        <a:solidFill>
                          <a:schemeClr val="tx1">
                            <a:lumMod val="65000"/>
                            <a:lumOff val="35000"/>
                          </a:schemeClr>
                        </a:solidFill>
                        <a:latin typeface="+mj-lt"/>
                      </a:endParaRPr>
                    </a:p>
                  </a:txBody>
                  <a:tcPr marL="0" marR="0" marT="0" marB="0" anchor="b"/>
                </a:tc>
                <a:tc>
                  <a:txBody>
                    <a:bodyPr/>
                    <a:lstStyle/>
                    <a:p>
                      <a:pPr algn="ctr" fontAlgn="b"/>
                      <a:r>
                        <a:rPr lang="es-CL" sz="1000" b="1" i="0" u="none" strike="noStrike" dirty="0" smtClean="0">
                          <a:solidFill>
                            <a:schemeClr val="bg1"/>
                          </a:solidFill>
                          <a:latin typeface="+mj-lt"/>
                        </a:rPr>
                        <a:t>100</a:t>
                      </a:r>
                      <a:endParaRPr lang="es-CL" sz="1000" b="1" i="0" u="none" strike="noStrike" dirty="0">
                        <a:solidFill>
                          <a:schemeClr val="bg1"/>
                        </a:solidFill>
                        <a:latin typeface="+mj-lt"/>
                      </a:endParaRPr>
                    </a:p>
                  </a:txBody>
                  <a:tcPr marL="0" marR="0" marT="0" marB="0" anchor="b"/>
                </a:tc>
              </a:tr>
            </a:tbl>
          </a:graphicData>
        </a:graphic>
      </p:graphicFrame>
      <p:sp>
        <p:nvSpPr>
          <p:cNvPr id="31" name="TextBox 31"/>
          <p:cNvSpPr txBox="1"/>
          <p:nvPr/>
        </p:nvSpPr>
        <p:spPr>
          <a:xfrm>
            <a:off x="533646" y="1958261"/>
            <a:ext cx="1452642" cy="230832"/>
          </a:xfrm>
          <a:prstGeom prst="rect">
            <a:avLst/>
          </a:prstGeom>
          <a:noFill/>
        </p:spPr>
        <p:txBody>
          <a:bodyPr wrap="none" rtlCol="0">
            <a:spAutoFit/>
          </a:bodyPr>
          <a:lstStyle/>
          <a:p>
            <a:r>
              <a:rPr lang="en-US" sz="900" b="1" i="1" dirty="0" smtClean="0">
                <a:solidFill>
                  <a:srgbClr val="B5BD00"/>
                </a:solidFill>
              </a:rPr>
              <a:t>Fuente: Oficom - Sudáfrica</a:t>
            </a:r>
            <a:endParaRPr lang="es-CL" sz="900" b="1" i="1" dirty="0">
              <a:solidFill>
                <a:srgbClr val="B5BD00"/>
              </a:solidFill>
            </a:endParaRPr>
          </a:p>
        </p:txBody>
      </p:sp>
      <p:sp>
        <p:nvSpPr>
          <p:cNvPr id="40" name="1 Rectángulo"/>
          <p:cNvSpPr/>
          <p:nvPr/>
        </p:nvSpPr>
        <p:spPr>
          <a:xfrm>
            <a:off x="482709" y="6680761"/>
            <a:ext cx="6224854" cy="861774"/>
          </a:xfrm>
          <a:prstGeom prst="rect">
            <a:avLst/>
          </a:prstGeom>
        </p:spPr>
        <p:txBody>
          <a:bodyPr wrap="square">
            <a:spAutoFit/>
          </a:bodyPr>
          <a:lstStyle/>
          <a:p>
            <a:pPr algn="just"/>
            <a:r>
              <a:rPr lang="es-CL" sz="1000" dirty="0" smtClean="0"/>
              <a:t>La </a:t>
            </a:r>
            <a:r>
              <a:rPr lang="es-CL" sz="1000" dirty="0"/>
              <a:t>empresa procesadora de carne de ave debe estar listada ante las autoridades sanitarias sudafricanas</a:t>
            </a:r>
            <a:r>
              <a:rPr lang="es-CL" sz="1000" dirty="0" smtClean="0"/>
              <a:t>.</a:t>
            </a:r>
          </a:p>
          <a:p>
            <a:pPr algn="just"/>
            <a:r>
              <a:rPr lang="es-CL" sz="1000" dirty="0" smtClean="0"/>
              <a:t>Se </a:t>
            </a:r>
            <a:r>
              <a:rPr lang="es-CL" sz="1000" dirty="0"/>
              <a:t>requiere de un permiso de importación extendido por la </a:t>
            </a:r>
            <a:r>
              <a:rPr lang="es-CL" sz="1000" i="1" dirty="0"/>
              <a:t>Control Unit </a:t>
            </a:r>
            <a:r>
              <a:rPr lang="es-CL" sz="1000" dirty="0"/>
              <a:t>del </a:t>
            </a:r>
            <a:r>
              <a:rPr lang="es-CL" sz="1000" i="1" dirty="0"/>
              <a:t>Department of Trade and Industry </a:t>
            </a:r>
            <a:r>
              <a:rPr lang="es-CL" sz="1000" dirty="0"/>
              <a:t>(dti).</a:t>
            </a:r>
            <a:endParaRPr lang="en-US" sz="1000" dirty="0"/>
          </a:p>
          <a:p>
            <a:pPr algn="just"/>
            <a:r>
              <a:rPr lang="es-CL" sz="1000" dirty="0"/>
              <a:t>Además de la documentación estándar, la información contenida en el etiquetado debe estar escrita en uno de los 11 idiomas </a:t>
            </a:r>
            <a:r>
              <a:rPr lang="es-CL" sz="1000" dirty="0" smtClean="0"/>
              <a:t>oficiales</a:t>
            </a:r>
          </a:p>
          <a:p>
            <a:pPr algn="just"/>
            <a:r>
              <a:rPr lang="en-US" sz="1000" dirty="0" smtClean="0"/>
              <a:t>Link: </a:t>
            </a:r>
            <a:r>
              <a:rPr lang="en-US" sz="1000" u="sng" dirty="0">
                <a:hlinkClick r:id="rId16"/>
              </a:rPr>
              <a:t>http://www.gov.za/services/import/import-permit-general-goods</a:t>
            </a:r>
            <a:r>
              <a:rPr lang="en-US" sz="1000" dirty="0"/>
              <a:t> </a:t>
            </a:r>
            <a:endParaRPr lang="es-CL" sz="1000" b="1" dirty="0">
              <a:solidFill>
                <a:schemeClr val="accent6">
                  <a:lumMod val="75000"/>
                </a:schemeClr>
              </a:solidFill>
            </a:endParaRPr>
          </a:p>
        </p:txBody>
      </p:sp>
    </p:spTree>
    <p:extLst>
      <p:ext uri="{BB962C8B-B14F-4D97-AF65-F5344CB8AC3E}">
        <p14:creationId xmlns:p14="http://schemas.microsoft.com/office/powerpoint/2010/main" val="3485404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D782D25DBA604D80363F74D31058DB" ma:contentTypeVersion="0" ma:contentTypeDescription="Create a new document." ma:contentTypeScope="" ma:versionID="91db8b13da35059a66bb2d5973f285d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1E828B-8982-4D42-ABF5-38E24B69B2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E8B8501-CCE3-4F5B-8186-AA1C32EF8522}">
  <ds:schemaRefs>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purl.org/dc/dcmitype/"/>
    <ds:schemaRef ds:uri="http://www.w3.org/XML/1998/namespace"/>
    <ds:schemaRef ds:uri="http://purl.org/dc/elements/1.1/"/>
  </ds:schemaRefs>
</ds:datastoreItem>
</file>

<file path=customXml/itemProps3.xml><?xml version="1.0" encoding="utf-8"?>
<ds:datastoreItem xmlns:ds="http://schemas.openxmlformats.org/officeDocument/2006/customXml" ds:itemID="{B2DE4331-20CC-446D-9F4B-7D958B51F5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32498</TotalTime>
  <Words>1274</Words>
  <Application>Microsoft Office PowerPoint</Application>
  <PresentationFormat>A4 (210 x 297 mm)</PresentationFormat>
  <Paragraphs>97</Paragraphs>
  <Slides>2</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Verdana</vt:lpstr>
      <vt:lpstr>Wingdings</vt:lpstr>
      <vt:lpstr>Office Theme</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ProChile</dc:creator>
  <cp:lastModifiedBy>PATRICIO FAINBERG</cp:lastModifiedBy>
  <cp:revision>68</cp:revision>
  <cp:lastPrinted>2017-07-14T15:11:04Z</cp:lastPrinted>
  <dcterms:created xsi:type="dcterms:W3CDTF">2014-01-20T08:42:15Z</dcterms:created>
  <dcterms:modified xsi:type="dcterms:W3CDTF">2017-08-04T21:13:04Z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0x010100E9D782D25DBA604D80363F74D31058DB</vt:lpwstr>
  </property>
</Properties>
</file>