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6" r:id="rId5"/>
    <p:sldId id="258" r:id="rId6"/>
    <p:sldId id="257" r:id="rId7"/>
    <p:sldId id="259" r:id="rId8"/>
  </p:sldIdLst>
  <p:sldSz cx="6858000" cy="9906000" type="A4"/>
  <p:notesSz cx="6950075" cy="9236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9992"/>
    <a:srgbClr val="CCFFCC"/>
    <a:srgbClr val="99FFCC"/>
    <a:srgbClr val="008080"/>
    <a:srgbClr val="006666"/>
    <a:srgbClr val="009999"/>
    <a:srgbClr val="53565A"/>
    <a:srgbClr val="B5B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p:scale>
          <a:sx n="110" d="100"/>
          <a:sy n="110" d="100"/>
        </p:scale>
        <p:origin x="1620" y="-262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1699" cy="461804"/>
          </a:xfrm>
          <a:prstGeom prst="rect">
            <a:avLst/>
          </a:prstGeom>
        </p:spPr>
        <p:txBody>
          <a:bodyPr vert="horz" lIns="93104" tIns="46552" rIns="93104" bIns="46552" rtlCol="0"/>
          <a:lstStyle>
            <a:lvl1pPr algn="l">
              <a:defRPr sz="1200"/>
            </a:lvl1pPr>
          </a:lstStyle>
          <a:p>
            <a:endParaRPr lang="es-CL"/>
          </a:p>
        </p:txBody>
      </p:sp>
      <p:sp>
        <p:nvSpPr>
          <p:cNvPr id="3" name="Date Placeholder 2"/>
          <p:cNvSpPr>
            <a:spLocks noGrp="1"/>
          </p:cNvSpPr>
          <p:nvPr>
            <p:ph type="dt" idx="1"/>
          </p:nvPr>
        </p:nvSpPr>
        <p:spPr>
          <a:xfrm>
            <a:off x="3936768" y="1"/>
            <a:ext cx="3011699" cy="461804"/>
          </a:xfrm>
          <a:prstGeom prst="rect">
            <a:avLst/>
          </a:prstGeom>
        </p:spPr>
        <p:txBody>
          <a:bodyPr vert="horz" lIns="93104" tIns="46552" rIns="93104" bIns="46552" rtlCol="0"/>
          <a:lstStyle>
            <a:lvl1pPr algn="r">
              <a:defRPr sz="1200"/>
            </a:lvl1pPr>
          </a:lstStyle>
          <a:p>
            <a:fld id="{BB20B8A9-DD64-4A8B-8CBE-7024DB3B29AD}" type="datetimeFigureOut">
              <a:rPr lang="es-CL" smtClean="0"/>
              <a:t>28-07-2016</a:t>
            </a:fld>
            <a:endParaRPr lang="es-CL"/>
          </a:p>
        </p:txBody>
      </p:sp>
      <p:sp>
        <p:nvSpPr>
          <p:cNvPr id="4" name="Slide Image Placeholder 3"/>
          <p:cNvSpPr>
            <a:spLocks noGrp="1" noRot="1" noChangeAspect="1"/>
          </p:cNvSpPr>
          <p:nvPr>
            <p:ph type="sldImg" idx="2"/>
          </p:nvPr>
        </p:nvSpPr>
        <p:spPr>
          <a:xfrm>
            <a:off x="2276475" y="692150"/>
            <a:ext cx="2397125" cy="3462338"/>
          </a:xfrm>
          <a:prstGeom prst="rect">
            <a:avLst/>
          </a:prstGeom>
          <a:noFill/>
          <a:ln w="12700">
            <a:solidFill>
              <a:prstClr val="black"/>
            </a:solidFill>
          </a:ln>
        </p:spPr>
        <p:txBody>
          <a:bodyPr vert="horz" lIns="93104" tIns="46552" rIns="93104" bIns="46552" rtlCol="0" anchor="ctr"/>
          <a:lstStyle/>
          <a:p>
            <a:endParaRPr lang="es-CL"/>
          </a:p>
        </p:txBody>
      </p:sp>
      <p:sp>
        <p:nvSpPr>
          <p:cNvPr id="5" name="Notes Placeholder 4"/>
          <p:cNvSpPr>
            <a:spLocks noGrp="1"/>
          </p:cNvSpPr>
          <p:nvPr>
            <p:ph type="body" sz="quarter" idx="3"/>
          </p:nvPr>
        </p:nvSpPr>
        <p:spPr>
          <a:xfrm>
            <a:off x="695008" y="4387136"/>
            <a:ext cx="5560060" cy="4156235"/>
          </a:xfrm>
          <a:prstGeom prst="rect">
            <a:avLst/>
          </a:prstGeom>
        </p:spPr>
        <p:txBody>
          <a:bodyPr vert="horz" lIns="93104" tIns="46552" rIns="93104" bIns="4655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6" name="Footer Placeholder 5"/>
          <p:cNvSpPr>
            <a:spLocks noGrp="1"/>
          </p:cNvSpPr>
          <p:nvPr>
            <p:ph type="ftr" sz="quarter" idx="4"/>
          </p:nvPr>
        </p:nvSpPr>
        <p:spPr>
          <a:xfrm>
            <a:off x="1" y="8772669"/>
            <a:ext cx="3011699" cy="461804"/>
          </a:xfrm>
          <a:prstGeom prst="rect">
            <a:avLst/>
          </a:prstGeom>
        </p:spPr>
        <p:txBody>
          <a:bodyPr vert="horz" lIns="93104" tIns="46552" rIns="93104" bIns="46552" rtlCol="0" anchor="b"/>
          <a:lstStyle>
            <a:lvl1pPr algn="l">
              <a:defRPr sz="1200"/>
            </a:lvl1pPr>
          </a:lstStyle>
          <a:p>
            <a:endParaRPr lang="es-CL"/>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3104" tIns="46552" rIns="93104" bIns="46552" rtlCol="0" anchor="b"/>
          <a:lstStyle>
            <a:lvl1pPr algn="r">
              <a:defRPr sz="1200"/>
            </a:lvl1pPr>
          </a:lstStyle>
          <a:p>
            <a:fld id="{FA9C8ADC-D794-4BCB-8E32-E9B3E5329305}" type="slidenum">
              <a:rPr lang="es-CL" smtClean="0"/>
              <a:t>‹Nº›</a:t>
            </a:fld>
            <a:endParaRPr lang="es-CL"/>
          </a:p>
        </p:txBody>
      </p:sp>
    </p:spTree>
    <p:extLst>
      <p:ext uri="{BB962C8B-B14F-4D97-AF65-F5344CB8AC3E}">
        <p14:creationId xmlns:p14="http://schemas.microsoft.com/office/powerpoint/2010/main" val="4067791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L" dirty="0"/>
          </a:p>
        </p:txBody>
      </p:sp>
      <p:sp>
        <p:nvSpPr>
          <p:cNvPr id="4" name="Slide Number Placeholder 3"/>
          <p:cNvSpPr>
            <a:spLocks noGrp="1"/>
          </p:cNvSpPr>
          <p:nvPr>
            <p:ph type="sldNum" sz="quarter" idx="10"/>
          </p:nvPr>
        </p:nvSpPr>
        <p:spPr/>
        <p:txBody>
          <a:bodyPr/>
          <a:lstStyle/>
          <a:p>
            <a:fld id="{FA9C8ADC-D794-4BCB-8E32-E9B3E5329305}" type="slidenum">
              <a:rPr lang="es-CL" smtClean="0"/>
              <a:t>1</a:t>
            </a:fld>
            <a:endParaRPr lang="es-CL"/>
          </a:p>
        </p:txBody>
      </p:sp>
    </p:spTree>
    <p:extLst>
      <p:ext uri="{BB962C8B-B14F-4D97-AF65-F5344CB8AC3E}">
        <p14:creationId xmlns:p14="http://schemas.microsoft.com/office/powerpoint/2010/main" val="94192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L" dirty="0"/>
          </a:p>
        </p:txBody>
      </p:sp>
      <p:sp>
        <p:nvSpPr>
          <p:cNvPr id="4" name="Slide Number Placeholder 3"/>
          <p:cNvSpPr>
            <a:spLocks noGrp="1"/>
          </p:cNvSpPr>
          <p:nvPr>
            <p:ph type="sldNum" sz="quarter" idx="10"/>
          </p:nvPr>
        </p:nvSpPr>
        <p:spPr/>
        <p:txBody>
          <a:bodyPr/>
          <a:lstStyle/>
          <a:p>
            <a:fld id="{FA9C8ADC-D794-4BCB-8E32-E9B3E5329305}" type="slidenum">
              <a:rPr lang="es-CL" smtClean="0"/>
              <a:t>2</a:t>
            </a:fld>
            <a:endParaRPr lang="es-CL"/>
          </a:p>
        </p:txBody>
      </p:sp>
    </p:spTree>
    <p:extLst>
      <p:ext uri="{BB962C8B-B14F-4D97-AF65-F5344CB8AC3E}">
        <p14:creationId xmlns:p14="http://schemas.microsoft.com/office/powerpoint/2010/main" val="2597358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L" dirty="0"/>
          </a:p>
        </p:txBody>
      </p:sp>
      <p:sp>
        <p:nvSpPr>
          <p:cNvPr id="4" name="Slide Number Placeholder 3"/>
          <p:cNvSpPr>
            <a:spLocks noGrp="1"/>
          </p:cNvSpPr>
          <p:nvPr>
            <p:ph type="sldNum" sz="quarter" idx="10"/>
          </p:nvPr>
        </p:nvSpPr>
        <p:spPr/>
        <p:txBody>
          <a:bodyPr/>
          <a:lstStyle/>
          <a:p>
            <a:fld id="{FA9C8ADC-D794-4BCB-8E32-E9B3E5329305}" type="slidenum">
              <a:rPr lang="es-CL" smtClean="0"/>
              <a:t>3</a:t>
            </a:fld>
            <a:endParaRPr lang="es-CL"/>
          </a:p>
        </p:txBody>
      </p:sp>
    </p:spTree>
    <p:extLst>
      <p:ext uri="{BB962C8B-B14F-4D97-AF65-F5344CB8AC3E}">
        <p14:creationId xmlns:p14="http://schemas.microsoft.com/office/powerpoint/2010/main" val="941926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L" dirty="0"/>
          </a:p>
        </p:txBody>
      </p:sp>
      <p:sp>
        <p:nvSpPr>
          <p:cNvPr id="4" name="Slide Number Placeholder 3"/>
          <p:cNvSpPr>
            <a:spLocks noGrp="1"/>
          </p:cNvSpPr>
          <p:nvPr>
            <p:ph type="sldNum" sz="quarter" idx="10"/>
          </p:nvPr>
        </p:nvSpPr>
        <p:spPr/>
        <p:txBody>
          <a:bodyPr/>
          <a:lstStyle/>
          <a:p>
            <a:fld id="{FA9C8ADC-D794-4BCB-8E32-E9B3E5329305}" type="slidenum">
              <a:rPr lang="es-CL" smtClean="0"/>
              <a:t>4</a:t>
            </a:fld>
            <a:endParaRPr lang="es-CL"/>
          </a:p>
        </p:txBody>
      </p:sp>
    </p:spTree>
    <p:extLst>
      <p:ext uri="{BB962C8B-B14F-4D97-AF65-F5344CB8AC3E}">
        <p14:creationId xmlns:p14="http://schemas.microsoft.com/office/powerpoint/2010/main" val="1656516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s-CL"/>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CL"/>
          </a:p>
        </p:txBody>
      </p:sp>
      <p:sp>
        <p:nvSpPr>
          <p:cNvPr id="4" name="Date Placeholder 3"/>
          <p:cNvSpPr>
            <a:spLocks noGrp="1"/>
          </p:cNvSpPr>
          <p:nvPr>
            <p:ph type="dt" sz="half" idx="10"/>
          </p:nvPr>
        </p:nvSpPr>
        <p:spPr/>
        <p:txBody>
          <a:bodyPr/>
          <a:lstStyle/>
          <a:p>
            <a:fld id="{FAF4C117-FE1C-46AC-AFC2-1DEBC04DFE5C}" type="datetimeFigureOut">
              <a:rPr lang="es-CL" smtClean="0"/>
              <a:t>28-07-2016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7EDF56B8-F711-4F9E-A85A-7DF18742BE00}" type="slidenum">
              <a:rPr lang="es-CL" smtClean="0"/>
              <a:t>‹Nº›</a:t>
            </a:fld>
            <a:endParaRPr lang="es-CL"/>
          </a:p>
        </p:txBody>
      </p:sp>
    </p:spTree>
    <p:extLst>
      <p:ext uri="{BB962C8B-B14F-4D97-AF65-F5344CB8AC3E}">
        <p14:creationId xmlns:p14="http://schemas.microsoft.com/office/powerpoint/2010/main" val="2584226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Date Placeholder 3"/>
          <p:cNvSpPr>
            <a:spLocks noGrp="1"/>
          </p:cNvSpPr>
          <p:nvPr>
            <p:ph type="dt" sz="half" idx="10"/>
          </p:nvPr>
        </p:nvSpPr>
        <p:spPr/>
        <p:txBody>
          <a:bodyPr/>
          <a:lstStyle/>
          <a:p>
            <a:fld id="{FAF4C117-FE1C-46AC-AFC2-1DEBC04DFE5C}" type="datetimeFigureOut">
              <a:rPr lang="es-CL" smtClean="0"/>
              <a:t>28-07-2016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7EDF56B8-F711-4F9E-A85A-7DF18742BE00}" type="slidenum">
              <a:rPr lang="es-CL" smtClean="0"/>
              <a:t>‹Nº›</a:t>
            </a:fld>
            <a:endParaRPr lang="es-CL"/>
          </a:p>
        </p:txBody>
      </p:sp>
    </p:spTree>
    <p:extLst>
      <p:ext uri="{BB962C8B-B14F-4D97-AF65-F5344CB8AC3E}">
        <p14:creationId xmlns:p14="http://schemas.microsoft.com/office/powerpoint/2010/main" val="1375652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29697"/>
            <a:ext cx="1157288" cy="11268075"/>
          </a:xfrm>
        </p:spPr>
        <p:txBody>
          <a:bodyPr vert="eaVert"/>
          <a:lstStyle/>
          <a:p>
            <a:r>
              <a:rPr lang="en-US" smtClean="0"/>
              <a:t>Click to edit Master title style</a:t>
            </a:r>
            <a:endParaRPr lang="es-CL"/>
          </a:p>
        </p:txBody>
      </p:sp>
      <p:sp>
        <p:nvSpPr>
          <p:cNvPr id="3" name="Vertical Text Placeholder 2"/>
          <p:cNvSpPr>
            <a:spLocks noGrp="1"/>
          </p:cNvSpPr>
          <p:nvPr>
            <p:ph type="body" orient="vert" idx="1"/>
          </p:nvPr>
        </p:nvSpPr>
        <p:spPr>
          <a:xfrm>
            <a:off x="257175" y="529697"/>
            <a:ext cx="3357563" cy="11268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Date Placeholder 3"/>
          <p:cNvSpPr>
            <a:spLocks noGrp="1"/>
          </p:cNvSpPr>
          <p:nvPr>
            <p:ph type="dt" sz="half" idx="10"/>
          </p:nvPr>
        </p:nvSpPr>
        <p:spPr/>
        <p:txBody>
          <a:bodyPr/>
          <a:lstStyle/>
          <a:p>
            <a:fld id="{FAF4C117-FE1C-46AC-AFC2-1DEBC04DFE5C}" type="datetimeFigureOut">
              <a:rPr lang="es-CL" smtClean="0"/>
              <a:t>28-07-2016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7EDF56B8-F711-4F9E-A85A-7DF18742BE00}" type="slidenum">
              <a:rPr lang="es-CL" smtClean="0"/>
              <a:t>‹Nº›</a:t>
            </a:fld>
            <a:endParaRPr lang="es-CL"/>
          </a:p>
        </p:txBody>
      </p:sp>
    </p:spTree>
    <p:extLst>
      <p:ext uri="{BB962C8B-B14F-4D97-AF65-F5344CB8AC3E}">
        <p14:creationId xmlns:p14="http://schemas.microsoft.com/office/powerpoint/2010/main" val="4202731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Date Placeholder 3"/>
          <p:cNvSpPr>
            <a:spLocks noGrp="1"/>
          </p:cNvSpPr>
          <p:nvPr>
            <p:ph type="dt" sz="half" idx="10"/>
          </p:nvPr>
        </p:nvSpPr>
        <p:spPr/>
        <p:txBody>
          <a:bodyPr/>
          <a:lstStyle/>
          <a:p>
            <a:fld id="{FAF4C117-FE1C-46AC-AFC2-1DEBC04DFE5C}" type="datetimeFigureOut">
              <a:rPr lang="es-CL" smtClean="0"/>
              <a:t>28-07-2016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7EDF56B8-F711-4F9E-A85A-7DF18742BE00}" type="slidenum">
              <a:rPr lang="es-CL" smtClean="0"/>
              <a:t>‹Nº›</a:t>
            </a:fld>
            <a:endParaRPr lang="es-CL"/>
          </a:p>
        </p:txBody>
      </p:sp>
    </p:spTree>
    <p:extLst>
      <p:ext uri="{BB962C8B-B14F-4D97-AF65-F5344CB8AC3E}">
        <p14:creationId xmlns:p14="http://schemas.microsoft.com/office/powerpoint/2010/main" val="1980192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s-CL"/>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F4C117-FE1C-46AC-AFC2-1DEBC04DFE5C}" type="datetimeFigureOut">
              <a:rPr lang="es-CL" smtClean="0"/>
              <a:t>28-07-2016</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7EDF56B8-F711-4F9E-A85A-7DF18742BE00}" type="slidenum">
              <a:rPr lang="es-CL" smtClean="0"/>
              <a:t>‹Nº›</a:t>
            </a:fld>
            <a:endParaRPr lang="es-CL"/>
          </a:p>
        </p:txBody>
      </p:sp>
    </p:spTree>
    <p:extLst>
      <p:ext uri="{BB962C8B-B14F-4D97-AF65-F5344CB8AC3E}">
        <p14:creationId xmlns:p14="http://schemas.microsoft.com/office/powerpoint/2010/main" val="2133866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Content Placeholder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Content Placeholder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5" name="Date Placeholder 4"/>
          <p:cNvSpPr>
            <a:spLocks noGrp="1"/>
          </p:cNvSpPr>
          <p:nvPr>
            <p:ph type="dt" sz="half" idx="10"/>
          </p:nvPr>
        </p:nvSpPr>
        <p:spPr/>
        <p:txBody>
          <a:bodyPr/>
          <a:lstStyle/>
          <a:p>
            <a:fld id="{FAF4C117-FE1C-46AC-AFC2-1DEBC04DFE5C}" type="datetimeFigureOut">
              <a:rPr lang="es-CL" smtClean="0"/>
              <a:t>28-07-2016</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7EDF56B8-F711-4F9E-A85A-7DF18742BE00}" type="slidenum">
              <a:rPr lang="es-CL" smtClean="0"/>
              <a:t>‹Nº›</a:t>
            </a:fld>
            <a:endParaRPr lang="es-CL"/>
          </a:p>
        </p:txBody>
      </p:sp>
    </p:spTree>
    <p:extLst>
      <p:ext uri="{BB962C8B-B14F-4D97-AF65-F5344CB8AC3E}">
        <p14:creationId xmlns:p14="http://schemas.microsoft.com/office/powerpoint/2010/main" val="199357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s-CL"/>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7" name="Date Placeholder 6"/>
          <p:cNvSpPr>
            <a:spLocks noGrp="1"/>
          </p:cNvSpPr>
          <p:nvPr>
            <p:ph type="dt" sz="half" idx="10"/>
          </p:nvPr>
        </p:nvSpPr>
        <p:spPr/>
        <p:txBody>
          <a:bodyPr/>
          <a:lstStyle/>
          <a:p>
            <a:fld id="{FAF4C117-FE1C-46AC-AFC2-1DEBC04DFE5C}" type="datetimeFigureOut">
              <a:rPr lang="es-CL" smtClean="0"/>
              <a:t>28-07-2016</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7EDF56B8-F711-4F9E-A85A-7DF18742BE00}" type="slidenum">
              <a:rPr lang="es-CL" smtClean="0"/>
              <a:t>‹Nº›</a:t>
            </a:fld>
            <a:endParaRPr lang="es-CL"/>
          </a:p>
        </p:txBody>
      </p:sp>
    </p:spTree>
    <p:extLst>
      <p:ext uri="{BB962C8B-B14F-4D97-AF65-F5344CB8AC3E}">
        <p14:creationId xmlns:p14="http://schemas.microsoft.com/office/powerpoint/2010/main" val="137069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L"/>
          </a:p>
        </p:txBody>
      </p:sp>
      <p:sp>
        <p:nvSpPr>
          <p:cNvPr id="3" name="Date Placeholder 2"/>
          <p:cNvSpPr>
            <a:spLocks noGrp="1"/>
          </p:cNvSpPr>
          <p:nvPr>
            <p:ph type="dt" sz="half" idx="10"/>
          </p:nvPr>
        </p:nvSpPr>
        <p:spPr/>
        <p:txBody>
          <a:bodyPr/>
          <a:lstStyle/>
          <a:p>
            <a:fld id="{FAF4C117-FE1C-46AC-AFC2-1DEBC04DFE5C}" type="datetimeFigureOut">
              <a:rPr lang="es-CL" smtClean="0"/>
              <a:t>28-07-2016</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7EDF56B8-F711-4F9E-A85A-7DF18742BE00}" type="slidenum">
              <a:rPr lang="es-CL" smtClean="0"/>
              <a:t>‹Nº›</a:t>
            </a:fld>
            <a:endParaRPr lang="es-CL"/>
          </a:p>
        </p:txBody>
      </p:sp>
    </p:spTree>
    <p:extLst>
      <p:ext uri="{BB962C8B-B14F-4D97-AF65-F5344CB8AC3E}">
        <p14:creationId xmlns:p14="http://schemas.microsoft.com/office/powerpoint/2010/main" val="1975278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4C117-FE1C-46AC-AFC2-1DEBC04DFE5C}" type="datetimeFigureOut">
              <a:rPr lang="es-CL" smtClean="0"/>
              <a:t>28-07-2016</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7EDF56B8-F711-4F9E-A85A-7DF18742BE00}" type="slidenum">
              <a:rPr lang="es-CL" smtClean="0"/>
              <a:t>‹Nº›</a:t>
            </a:fld>
            <a:endParaRPr lang="es-CL"/>
          </a:p>
        </p:txBody>
      </p:sp>
    </p:spTree>
    <p:extLst>
      <p:ext uri="{BB962C8B-B14F-4D97-AF65-F5344CB8AC3E}">
        <p14:creationId xmlns:p14="http://schemas.microsoft.com/office/powerpoint/2010/main" val="19853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s-CL"/>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4C117-FE1C-46AC-AFC2-1DEBC04DFE5C}" type="datetimeFigureOut">
              <a:rPr lang="es-CL" smtClean="0"/>
              <a:t>28-07-2016</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7EDF56B8-F711-4F9E-A85A-7DF18742BE00}" type="slidenum">
              <a:rPr lang="es-CL" smtClean="0"/>
              <a:t>‹Nº›</a:t>
            </a:fld>
            <a:endParaRPr lang="es-CL"/>
          </a:p>
        </p:txBody>
      </p:sp>
    </p:spTree>
    <p:extLst>
      <p:ext uri="{BB962C8B-B14F-4D97-AF65-F5344CB8AC3E}">
        <p14:creationId xmlns:p14="http://schemas.microsoft.com/office/powerpoint/2010/main" val="3541634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s-CL"/>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4C117-FE1C-46AC-AFC2-1DEBC04DFE5C}" type="datetimeFigureOut">
              <a:rPr lang="es-CL" smtClean="0"/>
              <a:t>28-07-2016</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7EDF56B8-F711-4F9E-A85A-7DF18742BE00}" type="slidenum">
              <a:rPr lang="es-CL" smtClean="0"/>
              <a:t>‹Nº›</a:t>
            </a:fld>
            <a:endParaRPr lang="es-CL"/>
          </a:p>
        </p:txBody>
      </p:sp>
    </p:spTree>
    <p:extLst>
      <p:ext uri="{BB962C8B-B14F-4D97-AF65-F5344CB8AC3E}">
        <p14:creationId xmlns:p14="http://schemas.microsoft.com/office/powerpoint/2010/main" val="381356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s-CL"/>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L"/>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FAF4C117-FE1C-46AC-AFC2-1DEBC04DFE5C}" type="datetimeFigureOut">
              <a:rPr lang="es-CL" smtClean="0"/>
              <a:t>28-07-2016</a:t>
            </a:fld>
            <a:endParaRPr lang="es-CL"/>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7EDF56B8-F711-4F9E-A85A-7DF18742BE00}" type="slidenum">
              <a:rPr lang="es-CL" smtClean="0"/>
              <a:t>‹Nº›</a:t>
            </a:fld>
            <a:endParaRPr lang="es-CL"/>
          </a:p>
        </p:txBody>
      </p:sp>
    </p:spTree>
    <p:extLst>
      <p:ext uri="{BB962C8B-B14F-4D97-AF65-F5344CB8AC3E}">
        <p14:creationId xmlns:p14="http://schemas.microsoft.com/office/powerpoint/2010/main" val="1907201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1.jpe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agroexpo.com/" TargetMode="External"/><Relationship Id="rId5" Type="http://schemas.openxmlformats.org/officeDocument/2006/relationships/hyperlink" Target="http://www.feria-mm.com/es" TargetMode="External"/><Relationship Id="rId4" Type="http://schemas.openxmlformats.org/officeDocument/2006/relationships/hyperlink" Target="http://www.expoagrofuturo.com/" TargetMode="External"/><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hyperlink" Target="mailto:cmunozp@prochile.gob.c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186" y="9303488"/>
            <a:ext cx="1613574" cy="474048"/>
          </a:xfrm>
          <a:prstGeom prst="rect">
            <a:avLst/>
          </a:prstGeom>
        </p:spPr>
      </p:pic>
      <p:sp>
        <p:nvSpPr>
          <p:cNvPr id="5" name="Rectangle 4"/>
          <p:cNvSpPr/>
          <p:nvPr/>
        </p:nvSpPr>
        <p:spPr>
          <a:xfrm>
            <a:off x="2102503" y="9362744"/>
            <a:ext cx="4775531" cy="355536"/>
          </a:xfrm>
          <a:prstGeom prst="rect">
            <a:avLst/>
          </a:prstGeom>
          <a:solidFill>
            <a:srgbClr val="B5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TextBox 5"/>
          <p:cNvSpPr txBox="1"/>
          <p:nvPr/>
        </p:nvSpPr>
        <p:spPr>
          <a:xfrm>
            <a:off x="3813993" y="9406645"/>
            <a:ext cx="2551789" cy="276999"/>
          </a:xfrm>
          <a:prstGeom prst="rect">
            <a:avLst/>
          </a:prstGeom>
          <a:noFill/>
        </p:spPr>
        <p:txBody>
          <a:bodyPr wrap="none" rtlCol="0">
            <a:spAutoFit/>
          </a:bodyPr>
          <a:lstStyle/>
          <a:p>
            <a:r>
              <a:rPr lang="en-US" sz="1200" b="1" dirty="0" smtClean="0">
                <a:solidFill>
                  <a:schemeClr val="bg1"/>
                </a:solidFill>
              </a:rPr>
              <a:t>              2016 – PROCHILE COLOMBIA </a:t>
            </a:r>
            <a:endParaRPr lang="es-CL" sz="1200" b="1" dirty="0">
              <a:solidFill>
                <a:schemeClr val="bg1"/>
              </a:solidFill>
            </a:endParaRPr>
          </a:p>
        </p:txBody>
      </p:sp>
      <p:sp>
        <p:nvSpPr>
          <p:cNvPr id="8" name="Rectangle 7"/>
          <p:cNvSpPr/>
          <p:nvPr/>
        </p:nvSpPr>
        <p:spPr>
          <a:xfrm>
            <a:off x="-18475" y="-6210"/>
            <a:ext cx="5768097" cy="776536"/>
          </a:xfrm>
          <a:prstGeom prst="rect">
            <a:avLst/>
          </a:prstGeom>
          <a:solidFill>
            <a:srgbClr val="0599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L" dirty="0"/>
          </a:p>
        </p:txBody>
      </p:sp>
      <p:sp>
        <p:nvSpPr>
          <p:cNvPr id="7" name="Rectangle 6"/>
          <p:cNvSpPr/>
          <p:nvPr/>
        </p:nvSpPr>
        <p:spPr>
          <a:xfrm>
            <a:off x="359462" y="164104"/>
            <a:ext cx="2776081" cy="461665"/>
          </a:xfrm>
          <a:prstGeom prst="rect">
            <a:avLst/>
          </a:prstGeom>
        </p:spPr>
        <p:txBody>
          <a:bodyPr wrap="none">
            <a:spAutoFit/>
          </a:bodyPr>
          <a:lstStyle/>
          <a:p>
            <a:r>
              <a:rPr lang="en-US" sz="2400" b="1" dirty="0" smtClean="0">
                <a:solidFill>
                  <a:schemeClr val="bg1"/>
                </a:solidFill>
              </a:rPr>
              <a:t>FICHA DE MERCADO</a:t>
            </a:r>
            <a:endParaRPr lang="es-CL" sz="2400" b="1" dirty="0">
              <a:solidFill>
                <a:schemeClr val="bg1"/>
              </a:solidFill>
            </a:endParaRPr>
          </a:p>
        </p:txBody>
      </p:sp>
      <p:sp>
        <p:nvSpPr>
          <p:cNvPr id="9" name="Rectangle 8"/>
          <p:cNvSpPr/>
          <p:nvPr/>
        </p:nvSpPr>
        <p:spPr>
          <a:xfrm>
            <a:off x="-13990" y="699515"/>
            <a:ext cx="382352" cy="634440"/>
          </a:xfrm>
          <a:prstGeom prst="rect">
            <a:avLst/>
          </a:prstGeom>
          <a:solidFill>
            <a:srgbClr val="0599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0" name="AutoShape 8" descr="data:image/jpeg;base64,/9j/4AAQSkZJRgABAQAAAQABAAD/2wCEAAkGBwgHBgkIBwgKCgkLDRYPDQwMDRsUFRAWIB0iIiAdHx8kKDQsJCYxJx8fLT0tMTU3Ojo6Iys/RD84QzQ5OjcBCgoKDQwNGg8PGjclHyU3Nzc3Nzc3Nzc3Nzc3Nzc3Nzc3Nzc3Nzc3Nzc3Nzc3Nzc3Nzc3Nzc3Nzc3Nzc3Nzc3N//AABEIAFoAhwMBEQACEQEDEQH/xAAaAAEAAgMBAAAAAAAAAAAAAAAAAgMBBAcG/8QANxAAAQIBCgIHBwUBAAAAAAAAAAEDAgYREhdWkZSV0tNSVQQFMjRBc7EVFiEiUXGBByQxcoMU/8QAGgEBAQEAAwEAAAAAAAAAAAAAAAECAwQFB//EACgRAQAAAwUJAQEBAAAAAAAAAAABAlEDERIUoQUVFjFTYrHR4TIhBP/aAAwDAQACEQMRAD8A8dBDDQh+VP4+h4EYxvfXZJJcMP4zQh4UuJii3gloUIeFLhiiYJaFCHhS4YomCWhQh4UuGKJgloUIeFLhiiYJaFCHhS4YomCWhQh4UuGKJgloUIeFLhiiYJaFCHhS4YomCWhQh4UuGKJgloUIeFLhiiYJaFCHhS4YomCWhQh4UuGKJgloUIeFLhiiYJaFCHhS4YomCWiLkMNBflS4ssY3uK2klwR/iUHYh+xmPNy2f4gkRoAAAAAAAAAAAAAAAAQd7CmpebitvxFmDsQ/Ykebdn+IJEaAAAAAAAAAAAAAAAAEHewpqXm4rb8ReoakBKiJqCKHqudFhRU/cNajsR/yWt/Lx7eVJt/Z0JYQjaaTekqvpU8qXENaiZS1p4a4g2d1NJvRV9KnlS4hrUMpa08HEGzuppN6KvpU8qXENahlLWng4g2d1NJvRV9KnlS4hrUMpa08HEGzuppN6KvpU8qXENahlLWng4g2d1NJvRV9KnlS4hrUMpa08HEGzuppN6KvpU8qXENahlLWng4g2d1NJvRV9KnlS4hrUMpa08HEGzuppN6KvpU8qXENahlLWng4g2d1NJvRV9KnlS4hrUMpa08HEGzuppN6KvpU8qXENahlLWng4g2d1NJvRV9KnlS4hrUMpa08HEGzuppN6KvpU8qXENahlLWng4g2d1NJvRV9KnlS4hrUMpa08HEGzuppN6KvpU8qXENahlLWng4g2d1NJvSvpEgZTtsxRR9WTQpNOv8A0NfX+xZf8trCPLw47Xb2zoyRhC00m9O7dD7oz5cPoew+crgAAAAAAAAAAAAAAAADU607g7+PVALeh90Z8uH0AuAAAAAAAAAAAAAAAAANTrTuDv49UAt6H3Rny4fQC4AAAAAAAAAAAAAAAAA1OtO4O/j1QDlDP60uttQQe7kC0YUSf2gvh/kexDZP8/en11c3LROux2zbeYrtF3T36fUzctCux2zbeYrtDdPfp9M3LQrsds23mK7Q3T36fTNy0K7HbNt5iu0N09+n0zctCux2zbeYrtDdPfp9M3LQrsds23mK7Q3T36fTNy0K7HbNt5iu0N09+n0zctCux2zbeYrtDdPfp9M3LQrsds23mK7Q3T36fTNy0K7HbNt5iu0N09+n0zctCux2zbeYrtDdPfp9M3LQrsds23mK7Q3T36fTNy0K7HbNt5iu0N09+n0zctCux2zbeYrtDdPfp9M3LQrsds23mK7Q3T36fTNy0U9K/WZ1/o8TXu7AlKb4+0F+vlEjsm6F+PT6ublo5Z4IexDk6EQqAAAAAAAAAAAAAAAAAZm/MVhzPBCw5EQqAAAAAAAAAAAAAAAAAZm/MVhzPBCw5EQoBAAACgQABQIAAoEAAAKGZvzEhzQRfgYhGNyxgzOW+JcTi+JcTi+JcTi+JcTi+JcTi+JcTi+JcTi+JcTi+JcTi+JcTi+JcTi+JcTi+JcTi+JcTi+JcjEq0VMzRjcssP6//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11" name="TextBox 10"/>
          <p:cNvSpPr txBox="1"/>
          <p:nvPr/>
        </p:nvSpPr>
        <p:spPr>
          <a:xfrm>
            <a:off x="384205" y="814289"/>
            <a:ext cx="5261729" cy="861774"/>
          </a:xfrm>
          <a:prstGeom prst="rect">
            <a:avLst/>
          </a:prstGeom>
          <a:noFill/>
        </p:spPr>
        <p:txBody>
          <a:bodyPr wrap="square" rtlCol="0">
            <a:spAutoFit/>
          </a:bodyPr>
          <a:lstStyle/>
          <a:p>
            <a:r>
              <a:rPr lang="en-US" sz="1600" b="1" dirty="0" smtClean="0">
                <a:solidFill>
                  <a:srgbClr val="53565A"/>
                </a:solidFill>
                <a:latin typeface="+mj-lt"/>
                <a:ea typeface="Verdana" panose="020B0604030504040204" pitchFamily="34" charset="0"/>
                <a:cs typeface="Verdana" panose="020B0604030504040204" pitchFamily="34" charset="0"/>
              </a:rPr>
              <a:t>El Mercado de Maquinaria y Equipo Forestal en Colombia.</a:t>
            </a:r>
          </a:p>
          <a:p>
            <a:r>
              <a:rPr lang="es-CL" sz="1600" b="1" dirty="0" smtClean="0">
                <a:solidFill>
                  <a:srgbClr val="059992"/>
                </a:solidFill>
                <a:ea typeface="Verdana" panose="020B0604030504040204" pitchFamily="34" charset="0"/>
                <a:cs typeface="Verdana" panose="020B0604030504040204" pitchFamily="34" charset="0"/>
              </a:rPr>
              <a:t>2016 </a:t>
            </a:r>
            <a:r>
              <a:rPr lang="es-CL" sz="1600" b="1" dirty="0">
                <a:solidFill>
                  <a:srgbClr val="059992"/>
                </a:solidFill>
                <a:ea typeface="Verdana" panose="020B0604030504040204" pitchFamily="34" charset="0"/>
                <a:cs typeface="Verdana" panose="020B0604030504040204" pitchFamily="34" charset="0"/>
              </a:rPr>
              <a:t> </a:t>
            </a:r>
            <a:r>
              <a:rPr lang="es-CL" sz="1600" b="1" dirty="0" smtClean="0">
                <a:solidFill>
                  <a:srgbClr val="059992"/>
                </a:solidFill>
                <a:ea typeface="Verdana" panose="020B0604030504040204" pitchFamily="34" charset="0"/>
                <a:cs typeface="Verdana" panose="020B0604030504040204" pitchFamily="34" charset="0"/>
              </a:rPr>
              <a:t> /  </a:t>
            </a:r>
            <a:r>
              <a:rPr lang="es-CL" sz="1600" b="1" dirty="0">
                <a:solidFill>
                  <a:srgbClr val="059992"/>
                </a:solidFill>
                <a:ea typeface="Verdana" panose="020B0604030504040204" pitchFamily="34" charset="0"/>
                <a:cs typeface="Verdana" panose="020B0604030504040204" pitchFamily="34" charset="0"/>
              </a:rPr>
              <a:t>Oficina Comercial en Bogotá</a:t>
            </a:r>
          </a:p>
          <a:p>
            <a:endParaRPr lang="es-CL" sz="1600" b="1" dirty="0">
              <a:solidFill>
                <a:srgbClr val="B5BD00"/>
              </a:solidFill>
              <a:latin typeface="+mj-lt"/>
              <a:ea typeface="Verdana" panose="020B0604030504040204" pitchFamily="34" charset="0"/>
              <a:cs typeface="Verdana" panose="020B0604030504040204" pitchFamily="34" charset="0"/>
            </a:endParaRPr>
          </a:p>
        </p:txBody>
      </p:sp>
      <p:sp>
        <p:nvSpPr>
          <p:cNvPr id="12" name="Rectangle 11"/>
          <p:cNvSpPr/>
          <p:nvPr/>
        </p:nvSpPr>
        <p:spPr>
          <a:xfrm>
            <a:off x="368362" y="1496866"/>
            <a:ext cx="6322645" cy="761779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14" name="TextBox 13"/>
          <p:cNvSpPr txBox="1"/>
          <p:nvPr/>
        </p:nvSpPr>
        <p:spPr>
          <a:xfrm>
            <a:off x="1615920" y="1496866"/>
            <a:ext cx="1633219" cy="477054"/>
          </a:xfrm>
          <a:prstGeom prst="rect">
            <a:avLst/>
          </a:prstGeom>
          <a:noFill/>
        </p:spPr>
        <p:txBody>
          <a:bodyPr wrap="square" rtlCol="0">
            <a:spAutoFit/>
          </a:bodyPr>
          <a:lstStyle/>
          <a:p>
            <a:pPr marL="171450" indent="-171450">
              <a:buFont typeface="Wingdings" panose="05000000000000000000" pitchFamily="2" charset="2"/>
              <a:buChar char="§"/>
            </a:pPr>
            <a:r>
              <a:rPr lang="en-US" sz="1000" b="1" dirty="0" smtClean="0">
                <a:solidFill>
                  <a:srgbClr val="059992"/>
                </a:solidFill>
              </a:rPr>
              <a:t>SITUACIÓN ACTUAL</a:t>
            </a:r>
          </a:p>
          <a:p>
            <a:r>
              <a:rPr lang="en-US" sz="1400" b="1" dirty="0" smtClean="0">
                <a:solidFill>
                  <a:srgbClr val="B5BD00"/>
                </a:solidFill>
              </a:rPr>
              <a:t> </a:t>
            </a:r>
            <a:endParaRPr lang="es-CL" sz="1400" b="1" dirty="0">
              <a:solidFill>
                <a:srgbClr val="B5BD00"/>
              </a:solidFill>
            </a:endParaRPr>
          </a:p>
        </p:txBody>
      </p:sp>
      <p:sp>
        <p:nvSpPr>
          <p:cNvPr id="19" name="TextBox 18"/>
          <p:cNvSpPr txBox="1"/>
          <p:nvPr/>
        </p:nvSpPr>
        <p:spPr>
          <a:xfrm>
            <a:off x="1760945" y="1629782"/>
            <a:ext cx="4801553" cy="1631216"/>
          </a:xfrm>
          <a:prstGeom prst="rect">
            <a:avLst/>
          </a:prstGeom>
          <a:noFill/>
        </p:spPr>
        <p:txBody>
          <a:bodyPr wrap="square" rtlCol="0">
            <a:spAutoFit/>
          </a:bodyPr>
          <a:lstStyle/>
          <a:p>
            <a:pPr algn="just"/>
            <a:endParaRPr lang="en-US" sz="1000" b="1" dirty="0" smtClean="0">
              <a:solidFill>
                <a:srgbClr val="53565A"/>
              </a:solidFill>
            </a:endParaRPr>
          </a:p>
          <a:p>
            <a:pPr marL="171450" indent="-171450" algn="just">
              <a:buFont typeface="Wingdings" panose="05000000000000000000" pitchFamily="2" charset="2"/>
              <a:buChar char="§"/>
            </a:pPr>
            <a:r>
              <a:rPr lang="es-CO" sz="1000" dirty="0"/>
              <a:t>La industria maderera colombiana, transforma cerca de 6 millones de metros cúbicos de madera al año y genera, según </a:t>
            </a:r>
            <a:r>
              <a:rPr lang="es-CO" sz="1000" dirty="0" smtClean="0"/>
              <a:t>ASOMADERAS, </a:t>
            </a:r>
            <a:r>
              <a:rPr lang="es-CO" sz="1000" dirty="0"/>
              <a:t>cerca de 90.000 empleos directos. Entre 1998 y el </a:t>
            </a:r>
            <a:r>
              <a:rPr lang="es-CO" sz="1000" dirty="0" smtClean="0"/>
              <a:t>2014, </a:t>
            </a:r>
            <a:r>
              <a:rPr lang="es-CO" sz="1000" dirty="0"/>
              <a:t>se pasó de 176.000 </a:t>
            </a:r>
            <a:r>
              <a:rPr lang="es-CO" sz="1000" dirty="0" smtClean="0"/>
              <a:t>hectáreas plantadas </a:t>
            </a:r>
            <a:r>
              <a:rPr lang="es-CO" sz="1000" dirty="0"/>
              <a:t>a cerca de 457.000 ha., cifras pequeñas para el potencial del </a:t>
            </a:r>
            <a:r>
              <a:rPr lang="es-CO" sz="1000" dirty="0" smtClean="0"/>
              <a:t>mercado. </a:t>
            </a:r>
            <a:r>
              <a:rPr lang="es-CO" sz="1000" dirty="0"/>
              <a:t>S</a:t>
            </a:r>
            <a:r>
              <a:rPr lang="es-CO" sz="1000" dirty="0" smtClean="0"/>
              <a:t>in </a:t>
            </a:r>
            <a:r>
              <a:rPr lang="es-CO" sz="1000" dirty="0"/>
              <a:t>embargo, cambios en la demanda como el uso del pino y eucalipto en sectores como el de pulpa y papel, tableros de madera e inmunización, y el uso de embalajes y estibas, elaborados en maderas cultivadas, generan una tendencia en el aumento de la reforestación lo que incide positivamente en la adquisición de equipos forestales, adaptados a las características y necesidades del mercado</a:t>
            </a:r>
            <a:r>
              <a:rPr lang="es-CO" sz="1000" dirty="0" smtClean="0"/>
              <a:t>.</a:t>
            </a:r>
            <a:endParaRPr lang="es-CL" sz="1000" b="1" dirty="0">
              <a:solidFill>
                <a:srgbClr val="53565A"/>
              </a:solidFill>
            </a:endParaRPr>
          </a:p>
        </p:txBody>
      </p:sp>
      <p:sp>
        <p:nvSpPr>
          <p:cNvPr id="20" name="TextBox 19"/>
          <p:cNvSpPr txBox="1"/>
          <p:nvPr/>
        </p:nvSpPr>
        <p:spPr>
          <a:xfrm>
            <a:off x="503177" y="3342873"/>
            <a:ext cx="2198238" cy="3016210"/>
          </a:xfrm>
          <a:prstGeom prst="rect">
            <a:avLst/>
          </a:prstGeom>
          <a:noFill/>
        </p:spPr>
        <p:txBody>
          <a:bodyPr wrap="square" rtlCol="0">
            <a:spAutoFit/>
          </a:bodyPr>
          <a:lstStyle/>
          <a:p>
            <a:pPr marL="171450" indent="-171450">
              <a:buFont typeface="Wingdings" panose="05000000000000000000" pitchFamily="2" charset="2"/>
              <a:buChar char="§"/>
            </a:pPr>
            <a:r>
              <a:rPr lang="en-US" sz="1000" b="1" dirty="0" smtClean="0">
                <a:solidFill>
                  <a:srgbClr val="059992"/>
                </a:solidFill>
              </a:rPr>
              <a:t>PRINCIPALES PAÍSES PROVEEDORES</a:t>
            </a:r>
            <a:endParaRPr lang="en-US" sz="1000" dirty="0" smtClean="0">
              <a:solidFill>
                <a:srgbClr val="059992"/>
              </a:solidFill>
            </a:endParaRPr>
          </a:p>
          <a:p>
            <a:pPr algn="just"/>
            <a:r>
              <a:rPr lang="es-CO" sz="1000" dirty="0"/>
              <a:t>Las importaciones de maquinaria y equipo forestal en Colombia, no muestran un comportamiento claro durante los últimos cuatro </a:t>
            </a:r>
            <a:r>
              <a:rPr lang="es-CO" sz="1000" dirty="0" smtClean="0"/>
              <a:t>años. </a:t>
            </a:r>
            <a:r>
              <a:rPr lang="es-CO" sz="1000" dirty="0"/>
              <a:t>China fue el principal proveedor de este tipo de bienes para Colombia, con una participación de mercado del 28% durante el 2015, desplazando del primer lugar a Italia, país que había </a:t>
            </a:r>
            <a:r>
              <a:rPr lang="es-CO" sz="1000" dirty="0" smtClean="0"/>
              <a:t>tenido </a:t>
            </a:r>
            <a:r>
              <a:rPr lang="es-CO" sz="1000" dirty="0"/>
              <a:t>la primera posición entre los años 2012 y 2014, con participaciones de mercado entre el 25% y el 40%. Estados Unidos se ha mantenido en este periodo como el tercer proveedor, aunque ha ganado participación de mercado al pasar del 4% al 10%.    </a:t>
            </a:r>
          </a:p>
        </p:txBody>
      </p:sp>
      <p:sp>
        <p:nvSpPr>
          <p:cNvPr id="18" name="TextBox 17"/>
          <p:cNvSpPr txBox="1"/>
          <p:nvPr/>
        </p:nvSpPr>
        <p:spPr>
          <a:xfrm>
            <a:off x="2778291" y="6105168"/>
            <a:ext cx="792205" cy="230832"/>
          </a:xfrm>
          <a:prstGeom prst="rect">
            <a:avLst/>
          </a:prstGeom>
          <a:noFill/>
        </p:spPr>
        <p:txBody>
          <a:bodyPr wrap="none" rtlCol="0">
            <a:spAutoFit/>
          </a:bodyPr>
          <a:lstStyle/>
          <a:p>
            <a:r>
              <a:rPr lang="en-US" sz="900" i="1" dirty="0" smtClean="0">
                <a:solidFill>
                  <a:srgbClr val="B5BD00"/>
                </a:solidFill>
              </a:rPr>
              <a:t>Fuente: </a:t>
            </a:r>
            <a:r>
              <a:rPr lang="en-US" sz="900" i="1" dirty="0" err="1" smtClean="0">
                <a:solidFill>
                  <a:srgbClr val="B5BD00"/>
                </a:solidFill>
              </a:rPr>
              <a:t>Sicex</a:t>
            </a:r>
            <a:endParaRPr lang="es-CL" sz="900" i="1" dirty="0">
              <a:solidFill>
                <a:srgbClr val="B5BD00"/>
              </a:solidFill>
            </a:endParaRPr>
          </a:p>
        </p:txBody>
      </p:sp>
      <p:pic>
        <p:nvPicPr>
          <p:cNvPr id="34" name="25 Imagen" descr="http://www.prochile.gob.cl/wp-content/uploads/2013/03/BANNER-HOME-INDUSTRIA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2190" y="45399"/>
            <a:ext cx="1125537"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Imagen 34"/>
          <p:cNvPicPr>
            <a:picLocks noChangeAspect="1"/>
          </p:cNvPicPr>
          <p:nvPr/>
        </p:nvPicPr>
        <p:blipFill>
          <a:blip r:embed="rId5"/>
          <a:stretch>
            <a:fillRect/>
          </a:stretch>
        </p:blipFill>
        <p:spPr>
          <a:xfrm>
            <a:off x="2851240" y="3393914"/>
            <a:ext cx="3627067" cy="2934828"/>
          </a:xfrm>
          <a:prstGeom prst="rect">
            <a:avLst/>
          </a:prstGeom>
        </p:spPr>
      </p:pic>
      <p:sp>
        <p:nvSpPr>
          <p:cNvPr id="36" name="TextBox 22"/>
          <p:cNvSpPr txBox="1"/>
          <p:nvPr/>
        </p:nvSpPr>
        <p:spPr>
          <a:xfrm>
            <a:off x="503177" y="6328742"/>
            <a:ext cx="5975129" cy="892552"/>
          </a:xfrm>
          <a:prstGeom prst="rect">
            <a:avLst/>
          </a:prstGeom>
          <a:noFill/>
        </p:spPr>
        <p:txBody>
          <a:bodyPr wrap="square" rtlCol="0">
            <a:spAutoFit/>
          </a:bodyPr>
          <a:lstStyle/>
          <a:p>
            <a:pPr marL="171450" indent="-171450">
              <a:buFont typeface="Wingdings" panose="05000000000000000000" pitchFamily="2" charset="2"/>
              <a:buChar char="§"/>
            </a:pPr>
            <a:r>
              <a:rPr lang="en-US" sz="1000" b="1" dirty="0" smtClean="0">
                <a:solidFill>
                  <a:srgbClr val="059992"/>
                </a:solidFill>
              </a:rPr>
              <a:t>EXPORTACIONES CHILENAS:</a:t>
            </a:r>
          </a:p>
          <a:p>
            <a:pPr marL="171450" indent="-171450" algn="just">
              <a:buFont typeface="Wingdings" panose="05000000000000000000" pitchFamily="2" charset="2"/>
              <a:buChar char="§"/>
            </a:pPr>
            <a:endParaRPr lang="en-US" sz="1100" b="1" dirty="0">
              <a:solidFill>
                <a:srgbClr val="B5BD00"/>
              </a:solidFill>
            </a:endParaRPr>
          </a:p>
          <a:p>
            <a:pPr algn="just"/>
            <a:r>
              <a:rPr lang="es-CO" sz="1000" dirty="0"/>
              <a:t>Como se aprecia en el cuadro de países proveedores, Chile, solo registra ventas </a:t>
            </a:r>
            <a:r>
              <a:rPr lang="es-CO" sz="1000" dirty="0" smtClean="0"/>
              <a:t>al mercado colombiano en </a:t>
            </a:r>
            <a:r>
              <a:rPr lang="es-CO" sz="1000" dirty="0"/>
              <a:t>los años 2012 y 2014. Las ventas realizadas en el año 2014 correspondieron a sierras circulares y las demás máquinas para clavar, grapar, encolar o ensamblar madera, realizadas por dos empresas exportadoras.   </a:t>
            </a:r>
          </a:p>
        </p:txBody>
      </p:sp>
      <p:sp>
        <p:nvSpPr>
          <p:cNvPr id="37" name="12 CuadroTexto"/>
          <p:cNvSpPr txBox="1"/>
          <p:nvPr/>
        </p:nvSpPr>
        <p:spPr>
          <a:xfrm>
            <a:off x="503177" y="7308336"/>
            <a:ext cx="6059321" cy="1015663"/>
          </a:xfrm>
          <a:prstGeom prst="rect">
            <a:avLst/>
          </a:prstGeom>
          <a:noFill/>
        </p:spPr>
        <p:txBody>
          <a:bodyPr wrap="square" rtlCol="0">
            <a:spAutoFit/>
          </a:bodyPr>
          <a:lstStyle/>
          <a:p>
            <a:pPr marL="171450" indent="-171450">
              <a:buFont typeface="Wingdings" panose="05000000000000000000" pitchFamily="2" charset="2"/>
              <a:buChar char="§"/>
            </a:pPr>
            <a:r>
              <a:rPr lang="en-US" sz="1000" b="1" dirty="0" smtClean="0">
                <a:solidFill>
                  <a:srgbClr val="059992"/>
                </a:solidFill>
              </a:rPr>
              <a:t>SITUACIÓN ARANCELARIA APLICABLE A CHILE:</a:t>
            </a:r>
          </a:p>
          <a:p>
            <a:pPr algn="just"/>
            <a:r>
              <a:rPr lang="es-CO" sz="1000" dirty="0" smtClean="0"/>
              <a:t>El </a:t>
            </a:r>
            <a:r>
              <a:rPr lang="es-CO" sz="1000" dirty="0"/>
              <a:t>gobierno colombiano busca desarrollar el sector forestal-maderero a través de la industrialización y modernización de los procesos extractivos y productivos. En tal sentido, uno de las medidas que adoptó a partir del año 2012, fue </a:t>
            </a:r>
            <a:r>
              <a:rPr lang="es-CO" sz="1000" dirty="0" smtClean="0"/>
              <a:t>eliminar </a:t>
            </a:r>
            <a:r>
              <a:rPr lang="es-CO" sz="1000" dirty="0"/>
              <a:t>los aranceles para la importación de maquinaria dirigida a este sector. Es así como en la actualidad cualquier producto ubicado en la partida arancelaria 84.65 ingresa al mercado local con un arancel del 0%, sin importar su origen. El importador debe pagar el IVA del 16%, el cual es </a:t>
            </a:r>
            <a:r>
              <a:rPr lang="es-CO" sz="1000" dirty="0" smtClean="0"/>
              <a:t>redimible </a:t>
            </a:r>
            <a:r>
              <a:rPr lang="es-CO" sz="1000" dirty="0"/>
              <a:t>posteriormente</a:t>
            </a:r>
            <a:r>
              <a:rPr lang="es-CO" sz="1000" dirty="0" smtClean="0"/>
              <a:t>.</a:t>
            </a:r>
            <a:endParaRPr lang="es-CO" sz="1000" dirty="0"/>
          </a:p>
        </p:txBody>
      </p:sp>
      <p:pic>
        <p:nvPicPr>
          <p:cNvPr id="27" name="Imagen 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15782" y="804224"/>
            <a:ext cx="978307" cy="651018"/>
          </a:xfrm>
          <a:prstGeom prst="rect">
            <a:avLst/>
          </a:prstGeom>
        </p:spPr>
      </p:pic>
      <p:pic>
        <p:nvPicPr>
          <p:cNvPr id="2" name="Imagen 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30760" y="1560623"/>
            <a:ext cx="1354786" cy="1782249"/>
          </a:xfrm>
          <a:prstGeom prst="rect">
            <a:avLst/>
          </a:prstGeom>
        </p:spPr>
      </p:pic>
    </p:spTree>
    <p:extLst>
      <p:ext uri="{BB962C8B-B14F-4D97-AF65-F5344CB8AC3E}">
        <p14:creationId xmlns:p14="http://schemas.microsoft.com/office/powerpoint/2010/main" val="1761812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186" y="9303488"/>
            <a:ext cx="1613574" cy="474048"/>
          </a:xfrm>
          <a:prstGeom prst="rect">
            <a:avLst/>
          </a:prstGeom>
        </p:spPr>
      </p:pic>
      <p:sp>
        <p:nvSpPr>
          <p:cNvPr id="5" name="Rectangle 4"/>
          <p:cNvSpPr/>
          <p:nvPr/>
        </p:nvSpPr>
        <p:spPr>
          <a:xfrm>
            <a:off x="2102503" y="9362744"/>
            <a:ext cx="4775531" cy="355536"/>
          </a:xfrm>
          <a:prstGeom prst="rect">
            <a:avLst/>
          </a:prstGeom>
          <a:solidFill>
            <a:srgbClr val="B5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TextBox 5"/>
          <p:cNvSpPr txBox="1"/>
          <p:nvPr/>
        </p:nvSpPr>
        <p:spPr>
          <a:xfrm>
            <a:off x="3813993" y="9406645"/>
            <a:ext cx="2516523" cy="276999"/>
          </a:xfrm>
          <a:prstGeom prst="rect">
            <a:avLst/>
          </a:prstGeom>
          <a:noFill/>
        </p:spPr>
        <p:txBody>
          <a:bodyPr wrap="none" rtlCol="0">
            <a:spAutoFit/>
          </a:bodyPr>
          <a:lstStyle/>
          <a:p>
            <a:r>
              <a:rPr lang="en-US" sz="1200" b="1" dirty="0" smtClean="0">
                <a:solidFill>
                  <a:schemeClr val="bg1"/>
                </a:solidFill>
              </a:rPr>
              <a:t>              2016 – PROCHILE COLOMBIA</a:t>
            </a:r>
            <a:endParaRPr lang="es-CL" sz="1200" b="1" dirty="0">
              <a:solidFill>
                <a:schemeClr val="bg1"/>
              </a:solidFill>
            </a:endParaRPr>
          </a:p>
        </p:txBody>
      </p:sp>
      <p:sp>
        <p:nvSpPr>
          <p:cNvPr id="8" name="Rectangle 7"/>
          <p:cNvSpPr/>
          <p:nvPr/>
        </p:nvSpPr>
        <p:spPr>
          <a:xfrm>
            <a:off x="-18475" y="-6210"/>
            <a:ext cx="5768097" cy="776536"/>
          </a:xfrm>
          <a:prstGeom prst="rect">
            <a:avLst/>
          </a:prstGeom>
          <a:solidFill>
            <a:srgbClr val="0599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L" dirty="0"/>
          </a:p>
        </p:txBody>
      </p:sp>
      <p:sp>
        <p:nvSpPr>
          <p:cNvPr id="7" name="Rectangle 6"/>
          <p:cNvSpPr/>
          <p:nvPr/>
        </p:nvSpPr>
        <p:spPr>
          <a:xfrm>
            <a:off x="359462" y="164104"/>
            <a:ext cx="2776081" cy="461665"/>
          </a:xfrm>
          <a:prstGeom prst="rect">
            <a:avLst/>
          </a:prstGeom>
        </p:spPr>
        <p:txBody>
          <a:bodyPr wrap="none">
            <a:spAutoFit/>
          </a:bodyPr>
          <a:lstStyle/>
          <a:p>
            <a:r>
              <a:rPr lang="en-US" sz="2400" b="1" dirty="0" smtClean="0">
                <a:solidFill>
                  <a:schemeClr val="bg1"/>
                </a:solidFill>
              </a:rPr>
              <a:t>FICHA DE MERCADO</a:t>
            </a:r>
            <a:endParaRPr lang="es-CL" sz="2400" b="1" dirty="0">
              <a:solidFill>
                <a:schemeClr val="bg1"/>
              </a:solidFill>
            </a:endParaRPr>
          </a:p>
        </p:txBody>
      </p:sp>
      <p:sp>
        <p:nvSpPr>
          <p:cNvPr id="9" name="Rectangle 8"/>
          <p:cNvSpPr/>
          <p:nvPr/>
        </p:nvSpPr>
        <p:spPr>
          <a:xfrm>
            <a:off x="-13990" y="699515"/>
            <a:ext cx="382352" cy="634440"/>
          </a:xfrm>
          <a:prstGeom prst="rect">
            <a:avLst/>
          </a:prstGeom>
          <a:solidFill>
            <a:srgbClr val="0599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0" name="AutoShape 8" descr="data:image/jpeg;base64,/9j/4AAQSkZJRgABAQAAAQABAAD/2wCEAAkGBwgHBgkIBwgKCgkLDRYPDQwMDRsUFRAWIB0iIiAdHx8kKDQsJCYxJx8fLT0tMTU3Ojo6Iys/RD84QzQ5OjcBCgoKDQwNGg8PGjclHyU3Nzc3Nzc3Nzc3Nzc3Nzc3Nzc3Nzc3Nzc3Nzc3Nzc3Nzc3Nzc3Nzc3Nzc3Nzc3Nzc3N//AABEIAFoAhwMBEQACEQEDEQH/xAAaAAEAAgMBAAAAAAAAAAAAAAAAAgMBBAcG/8QANxAAAQIBCgIHBwUBAAAAAAAAAAEDAgYREhdWkZSV0tNSVQQFMjRBc7EVFiEiUXGBByQxcoMU/8QAGgEBAQEAAwEAAAAAAAAAAAAAAAECAwQFB//EACgRAQAAAwUJAQEBAAAAAAAAAAABAlEDERIUoQUVFjFTYrHR4TIhBP/aAAwDAQACEQMRAD8A8dBDDQh+VP4+h4EYxvfXZJJcMP4zQh4UuJii3gloUIeFLhiiYJaFCHhS4YomCWhQh4UuGKJgloUIeFLhiiYJaFCHhS4YomCWhQh4UuGKJgloUIeFLhiiYJaFCHhS4YomCWhQh4UuGKJgloUIeFLhiiYJaFCHhS4YomCWhQh4UuGKJgloUIeFLhiiYJaFCHhS4YomCWiLkMNBflS4ssY3uK2klwR/iUHYh+xmPNy2f4gkRoAAAAAAAAAAAAAAAAQd7CmpebitvxFmDsQ/Ykebdn+IJEaAAAAAAAAAAAAAAAAEHewpqXm4rb8ReoakBKiJqCKHqudFhRU/cNajsR/yWt/Lx7eVJt/Z0JYQjaaTekqvpU8qXENaiZS1p4a4g2d1NJvRV9KnlS4hrUMpa08HEGzuppN6KvpU8qXENahlLWng4g2d1NJvRV9KnlS4hrUMpa08HEGzuppN6KvpU8qXENahlLWng4g2d1NJvRV9KnlS4hrUMpa08HEGzuppN6KvpU8qXENahlLWng4g2d1NJvRV9KnlS4hrUMpa08HEGzuppN6KvpU8qXENahlLWng4g2d1NJvRV9KnlS4hrUMpa08HEGzuppN6KvpU8qXENahlLWng4g2d1NJvRV9KnlS4hrUMpa08HEGzuppN6KvpU8qXENahlLWng4g2d1NJvRV9KnlS4hrUMpa08HEGzuppN6KvpU8qXENahlLWng4g2d1NJvSvpEgZTtsxRR9WTQpNOv8A0NfX+xZf8trCPLw47Xb2zoyRhC00m9O7dD7oz5cPoew+crgAAAAAAAAAAAAAAAADU607g7+PVALeh90Z8uH0AuAAAAAAAAAAAAAAAAANTrTuDv49UAt6H3Rny4fQC4AAAAAAAAAAAAAAAAA1OtO4O/j1QDlDP60uttQQe7kC0YUSf2gvh/kexDZP8/en11c3LROux2zbeYrtF3T36fUzctCux2zbeYrtDdPfp9M3LQrsds23mK7Q3T36fTNy0K7HbNt5iu0N09+n0zctCux2zbeYrtDdPfp9M3LQrsds23mK7Q3T36fTNy0K7HbNt5iu0N09+n0zctCux2zbeYrtDdPfp9M3LQrsds23mK7Q3T36fTNy0K7HbNt5iu0N09+n0zctCux2zbeYrtDdPfp9M3LQrsds23mK7Q3T36fTNy0K7HbNt5iu0N09+n0zctCux2zbeYrtDdPfp9M3LQrsds23mK7Q3T36fTNy0U9K/WZ1/o8TXu7AlKb4+0F+vlEjsm6F+PT6ublo5Z4IexDk6EQqAAAAAAAAAAAAAAAAAZm/MVhzPBCw5EQqAAAAAAAAAAAAAAAAAZm/MVhzPBCw5EQoBAAACgQABQIAAoEAAAKGZvzEhzQRfgYhGNyxgzOW+JcTi+JcTi+JcTi+JcTi+JcTi+JcTi+JcTi+JcTi+JcTi+JcTi+JcTi+JcTi+JcTi+JcTi+JcjEq0VMzRjcssP6//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11" name="TextBox 10"/>
          <p:cNvSpPr txBox="1"/>
          <p:nvPr/>
        </p:nvSpPr>
        <p:spPr>
          <a:xfrm>
            <a:off x="384205" y="814289"/>
            <a:ext cx="5261729" cy="830997"/>
          </a:xfrm>
          <a:prstGeom prst="rect">
            <a:avLst/>
          </a:prstGeom>
          <a:noFill/>
        </p:spPr>
        <p:txBody>
          <a:bodyPr wrap="square" rtlCol="0">
            <a:spAutoFit/>
          </a:bodyPr>
          <a:lstStyle/>
          <a:p>
            <a:r>
              <a:rPr lang="en-US" sz="1600" b="1" dirty="0" smtClean="0">
                <a:solidFill>
                  <a:srgbClr val="53565A"/>
                </a:solidFill>
                <a:latin typeface="+mj-lt"/>
                <a:ea typeface="Verdana" panose="020B0604030504040204" pitchFamily="34" charset="0"/>
                <a:cs typeface="Verdana" panose="020B0604030504040204" pitchFamily="34" charset="0"/>
              </a:rPr>
              <a:t>El Mercado de Maquinaria y Equipo Forestal en Colombia.</a:t>
            </a:r>
          </a:p>
          <a:p>
            <a:r>
              <a:rPr lang="es-CL" sz="1600" b="1" dirty="0" smtClean="0">
                <a:solidFill>
                  <a:srgbClr val="059992"/>
                </a:solidFill>
                <a:ea typeface="Verdana" panose="020B0604030504040204" pitchFamily="34" charset="0"/>
                <a:cs typeface="Verdana" panose="020B0604030504040204" pitchFamily="34" charset="0"/>
              </a:rPr>
              <a:t>2016   </a:t>
            </a:r>
            <a:r>
              <a:rPr lang="es-CL" sz="1600" b="1" dirty="0">
                <a:solidFill>
                  <a:srgbClr val="059992"/>
                </a:solidFill>
                <a:ea typeface="Verdana" panose="020B0604030504040204" pitchFamily="34" charset="0"/>
                <a:cs typeface="Verdana" panose="020B0604030504040204" pitchFamily="34" charset="0"/>
              </a:rPr>
              <a:t>/  Oficina Comercial en Bogotá</a:t>
            </a:r>
          </a:p>
          <a:p>
            <a:endParaRPr lang="es-CL" sz="1600" b="1" dirty="0">
              <a:solidFill>
                <a:srgbClr val="B5BD00"/>
              </a:solidFill>
              <a:latin typeface="+mj-lt"/>
              <a:ea typeface="Verdana" panose="020B0604030504040204" pitchFamily="34" charset="0"/>
              <a:cs typeface="Verdana" panose="020B0604030504040204" pitchFamily="34" charset="0"/>
            </a:endParaRPr>
          </a:p>
        </p:txBody>
      </p:sp>
      <p:sp>
        <p:nvSpPr>
          <p:cNvPr id="12" name="Rectangle 11"/>
          <p:cNvSpPr/>
          <p:nvPr/>
        </p:nvSpPr>
        <p:spPr>
          <a:xfrm>
            <a:off x="368362" y="1496865"/>
            <a:ext cx="6322645" cy="7662065"/>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24" name="TextBox 23"/>
          <p:cNvSpPr txBox="1"/>
          <p:nvPr/>
        </p:nvSpPr>
        <p:spPr>
          <a:xfrm>
            <a:off x="548680" y="1676063"/>
            <a:ext cx="6043632" cy="2108269"/>
          </a:xfrm>
          <a:prstGeom prst="rect">
            <a:avLst/>
          </a:prstGeom>
          <a:noFill/>
        </p:spPr>
        <p:txBody>
          <a:bodyPr wrap="square" rtlCol="0">
            <a:spAutoFit/>
          </a:bodyPr>
          <a:lstStyle/>
          <a:p>
            <a:pPr marL="171450" indent="-171450" algn="just">
              <a:buFont typeface="Wingdings" panose="05000000000000000000" pitchFamily="2" charset="2"/>
              <a:buChar char="§"/>
            </a:pPr>
            <a:r>
              <a:rPr lang="en-US" sz="1000" b="1" dirty="0" smtClean="0">
                <a:solidFill>
                  <a:srgbClr val="059992"/>
                </a:solidFill>
              </a:rPr>
              <a:t>ANÁLISIS Y COMENTARIOS  </a:t>
            </a:r>
          </a:p>
          <a:p>
            <a:pPr algn="just"/>
            <a:r>
              <a:rPr lang="es-CO" sz="1000" dirty="0" smtClean="0"/>
              <a:t>Si </a:t>
            </a:r>
            <a:r>
              <a:rPr lang="es-CO" sz="1000" dirty="0"/>
              <a:t>bien las estadísticas de importaciones de maquinaria y equipo forestal no permiten mostrar una tendencia, es importante en el análisis de ingreso al mercado tener presente dos variables: </a:t>
            </a:r>
            <a:r>
              <a:rPr lang="es-CO" sz="1000" dirty="0" smtClean="0"/>
              <a:t>en </a:t>
            </a:r>
            <a:r>
              <a:rPr lang="es-CO" sz="1000" dirty="0"/>
              <a:t>primer </a:t>
            </a:r>
            <a:r>
              <a:rPr lang="es-CO" sz="1000" dirty="0" smtClean="0"/>
              <a:t>término, </a:t>
            </a:r>
            <a:r>
              <a:rPr lang="es-CO" sz="1000" dirty="0"/>
              <a:t>la potencialidad de crecimiento de la industria forestal, la </a:t>
            </a:r>
            <a:r>
              <a:rPr lang="es-CO" sz="1000" dirty="0" smtClean="0"/>
              <a:t>que actualmente </a:t>
            </a:r>
            <a:r>
              <a:rPr lang="es-CO" sz="1000" dirty="0"/>
              <a:t>cuenta con 457.000 </a:t>
            </a:r>
            <a:r>
              <a:rPr lang="es-CO" sz="1000" dirty="0" err="1" smtClean="0"/>
              <a:t>hás</a:t>
            </a:r>
            <a:r>
              <a:rPr lang="es-CO" sz="1000" dirty="0" smtClean="0"/>
              <a:t>. </a:t>
            </a:r>
            <a:r>
              <a:rPr lang="es-CO" sz="1000" dirty="0"/>
              <a:t>plantadas y tiene una potencialidad de crecimiento, según la Unidad de Planeación Rural Agropecuaria-UPRA, de 7,2 millones de </a:t>
            </a:r>
            <a:r>
              <a:rPr lang="es-CO" sz="1000" dirty="0" smtClean="0"/>
              <a:t>ha</a:t>
            </a:r>
            <a:r>
              <a:rPr lang="es-CO" sz="1000" dirty="0"/>
              <a:t>. E</a:t>
            </a:r>
            <a:r>
              <a:rPr lang="es-CO" sz="1000" dirty="0" smtClean="0"/>
              <a:t>n </a:t>
            </a:r>
            <a:r>
              <a:rPr lang="es-CO" sz="1000" dirty="0"/>
              <a:t>segundo </a:t>
            </a:r>
            <a:r>
              <a:rPr lang="es-CO" sz="1000" dirty="0" smtClean="0"/>
              <a:t>lugar, </a:t>
            </a:r>
            <a:r>
              <a:rPr lang="es-CO" sz="1000" dirty="0"/>
              <a:t>al posicionamiento que tienen, o están alcanzando, proveedores de otros países. En el tema de la potencialidad están ocurriendo dos hechos que harán que los tiempos para el desarrollo del sector se acorten, la firma de la paz con el principal grupo guerrillero y la construcción de vías que unen el interior del país con los puertos. Respecto al posicionamiento de proveedores de otros países, es importante resaltar que Colombia es un mercado relacional y por ende requiere un trabajo de conocimiento y mantención constante que permita generar empatía con los potenciales </a:t>
            </a:r>
            <a:r>
              <a:rPr lang="es-CO" sz="1000" dirty="0" smtClean="0"/>
              <a:t>clientes. </a:t>
            </a:r>
            <a:r>
              <a:rPr lang="es-CO" sz="1000" dirty="0"/>
              <a:t>S</a:t>
            </a:r>
            <a:r>
              <a:rPr lang="es-CO" sz="1000" dirty="0" smtClean="0"/>
              <a:t>i </a:t>
            </a:r>
            <a:r>
              <a:rPr lang="es-CO" sz="1000" dirty="0"/>
              <a:t>a </a:t>
            </a:r>
            <a:r>
              <a:rPr lang="es-CO" sz="1000" dirty="0" smtClean="0"/>
              <a:t>ello </a:t>
            </a:r>
            <a:r>
              <a:rPr lang="es-CO" sz="1000" dirty="0"/>
              <a:t>se suma la disposición para mostrar la experiencia que se haya adquirido al trabajar con empresas madereras chilenas, el cliente colombiano percibirá la negociación como una </a:t>
            </a:r>
            <a:r>
              <a:rPr lang="es-CO" sz="1000" dirty="0" smtClean="0"/>
              <a:t>situación de  ganancia para ambas partes. </a:t>
            </a:r>
            <a:endParaRPr lang="es-CO" sz="1000" dirty="0"/>
          </a:p>
        </p:txBody>
      </p:sp>
      <p:sp>
        <p:nvSpPr>
          <p:cNvPr id="26" name="TextBox 25"/>
          <p:cNvSpPr txBox="1"/>
          <p:nvPr/>
        </p:nvSpPr>
        <p:spPr>
          <a:xfrm>
            <a:off x="541691" y="3869359"/>
            <a:ext cx="5686108" cy="307777"/>
          </a:xfrm>
          <a:prstGeom prst="rect">
            <a:avLst/>
          </a:prstGeom>
          <a:noFill/>
        </p:spPr>
        <p:txBody>
          <a:bodyPr wrap="none" rtlCol="0" anchor="t">
            <a:spAutoFit/>
          </a:bodyPr>
          <a:lstStyle/>
          <a:p>
            <a:pPr>
              <a:buClr>
                <a:srgbClr val="53565A"/>
              </a:buClr>
              <a:buSzPct val="200000"/>
            </a:pPr>
            <a:r>
              <a:rPr lang="en-US" sz="1400" b="1" dirty="0" smtClean="0">
                <a:solidFill>
                  <a:srgbClr val="059992"/>
                </a:solidFill>
              </a:rPr>
              <a:t>La </a:t>
            </a:r>
            <a:r>
              <a:rPr lang="en-US" sz="1400" b="1" dirty="0">
                <a:solidFill>
                  <a:srgbClr val="059992"/>
                </a:solidFill>
              </a:rPr>
              <a:t>d</a:t>
            </a:r>
            <a:r>
              <a:rPr lang="en-US" sz="1400" b="1" dirty="0" smtClean="0">
                <a:solidFill>
                  <a:srgbClr val="059992"/>
                </a:solidFill>
              </a:rPr>
              <a:t>istribución y el </a:t>
            </a:r>
            <a:r>
              <a:rPr lang="en-US" sz="1400" b="1" dirty="0">
                <a:solidFill>
                  <a:srgbClr val="059992"/>
                </a:solidFill>
              </a:rPr>
              <a:t>c</a:t>
            </a:r>
            <a:r>
              <a:rPr lang="en-US" sz="1400" b="1" dirty="0" smtClean="0">
                <a:solidFill>
                  <a:srgbClr val="059992"/>
                </a:solidFill>
              </a:rPr>
              <a:t>onsumo de </a:t>
            </a:r>
            <a:r>
              <a:rPr lang="en-US" sz="1400" b="1" dirty="0">
                <a:solidFill>
                  <a:srgbClr val="059992"/>
                </a:solidFill>
              </a:rPr>
              <a:t>m</a:t>
            </a:r>
            <a:r>
              <a:rPr lang="en-US" sz="1400" b="1" dirty="0" smtClean="0">
                <a:solidFill>
                  <a:srgbClr val="059992"/>
                </a:solidFill>
              </a:rPr>
              <a:t>aquinaria y equipo forestal</a:t>
            </a:r>
            <a:r>
              <a:rPr lang="en-US" sz="1400" b="1" dirty="0" smtClean="0">
                <a:solidFill>
                  <a:srgbClr val="B5BD00"/>
                </a:solidFill>
              </a:rPr>
              <a:t> </a:t>
            </a:r>
            <a:r>
              <a:rPr lang="en-US" sz="1400" b="1" dirty="0" smtClean="0">
                <a:solidFill>
                  <a:srgbClr val="059992"/>
                </a:solidFill>
              </a:rPr>
              <a:t>en</a:t>
            </a:r>
            <a:r>
              <a:rPr lang="en-US" sz="1400" b="1" dirty="0" smtClean="0">
                <a:solidFill>
                  <a:schemeClr val="accent6">
                    <a:lumMod val="75000"/>
                  </a:schemeClr>
                </a:solidFill>
              </a:rPr>
              <a:t> </a:t>
            </a:r>
            <a:r>
              <a:rPr lang="en-US" sz="1400" b="1" dirty="0">
                <a:solidFill>
                  <a:srgbClr val="059992"/>
                </a:solidFill>
              </a:rPr>
              <a:t>Colombia</a:t>
            </a:r>
            <a:endParaRPr lang="es-CL" sz="1400" b="1" dirty="0">
              <a:solidFill>
                <a:srgbClr val="059992"/>
              </a:solidFill>
            </a:endParaRPr>
          </a:p>
        </p:txBody>
      </p:sp>
      <p:sp>
        <p:nvSpPr>
          <p:cNvPr id="29" name="TextBox 28"/>
          <p:cNvSpPr txBox="1"/>
          <p:nvPr/>
        </p:nvSpPr>
        <p:spPr>
          <a:xfrm>
            <a:off x="565845" y="4289218"/>
            <a:ext cx="6026467" cy="1938992"/>
          </a:xfrm>
          <a:prstGeom prst="rect">
            <a:avLst/>
          </a:prstGeom>
          <a:noFill/>
        </p:spPr>
        <p:txBody>
          <a:bodyPr wrap="square" rtlCol="0">
            <a:spAutoFit/>
          </a:bodyPr>
          <a:lstStyle/>
          <a:p>
            <a:pPr algn="just"/>
            <a:r>
              <a:rPr lang="es-CO" sz="1000" dirty="0"/>
              <a:t>El ingreso de productos para este sector se hace a través de empresas locales que acuerdan la representación para Colombia con los proveedores extranjeros y que a través de los puntos de atención que tienen y sus equipos comerciales realizan las ventas. Es importante distinguir que en este sector denominado equipo y maquinaria forestal, caben productos con características muy diferentes, por ejemplo maquinaria para aserraderos que se adquiere eventualmente para clientes específicos y productos como lijadoras que son compras estables en el tiempo, para un público masivo. En ambos casos, las empresas locales a través de una representación son un camino para efectuar la venta. </a:t>
            </a:r>
            <a:endParaRPr lang="es-CO" sz="1000" dirty="0" smtClean="0"/>
          </a:p>
          <a:p>
            <a:pPr algn="just"/>
            <a:endParaRPr lang="es-CO" sz="1000" dirty="0"/>
          </a:p>
          <a:p>
            <a:pPr algn="just"/>
            <a:r>
              <a:rPr lang="es-CO" sz="1000" dirty="0"/>
              <a:t>Sin perjuicio de lo anterior, algunos clientes finales han alcanzado un importante nivel de especialización que les permite contar con equipos de ejecutivos con las capacidades necesarias para definir los requerimientos que tienen y efectuar la búsqueda, la compra e importación de los productos, sin requerir intermediarios locales.</a:t>
            </a:r>
          </a:p>
          <a:p>
            <a:pPr algn="just"/>
            <a:endParaRPr lang="es-CO" sz="1000" dirty="0"/>
          </a:p>
        </p:txBody>
      </p:sp>
      <p:pic>
        <p:nvPicPr>
          <p:cNvPr id="34" name="25 Imagen" descr="http://www.prochile.gob.cl/wp-content/uploads/2013/03/BANNER-HOME-INDUSTRIA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2190" y="45399"/>
            <a:ext cx="1125537"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Box 32"/>
          <p:cNvSpPr txBox="1"/>
          <p:nvPr/>
        </p:nvSpPr>
        <p:spPr>
          <a:xfrm>
            <a:off x="545282" y="6333229"/>
            <a:ext cx="2908873" cy="307777"/>
          </a:xfrm>
          <a:prstGeom prst="rect">
            <a:avLst/>
          </a:prstGeom>
          <a:noFill/>
        </p:spPr>
        <p:txBody>
          <a:bodyPr wrap="none" rtlCol="0" anchor="t">
            <a:spAutoFit/>
          </a:bodyPr>
          <a:lstStyle/>
          <a:p>
            <a:pPr>
              <a:buClr>
                <a:srgbClr val="53565A"/>
              </a:buClr>
              <a:buSzPct val="200000"/>
            </a:pPr>
            <a:r>
              <a:rPr lang="en-US" sz="1400" b="1" dirty="0" err="1" smtClean="0">
                <a:solidFill>
                  <a:srgbClr val="059992"/>
                </a:solidFill>
              </a:rPr>
              <a:t>Principales</a:t>
            </a:r>
            <a:r>
              <a:rPr lang="en-US" sz="1400" b="1" dirty="0" smtClean="0">
                <a:solidFill>
                  <a:srgbClr val="059992"/>
                </a:solidFill>
              </a:rPr>
              <a:t> </a:t>
            </a:r>
            <a:r>
              <a:rPr lang="en-US" sz="1400" b="1" dirty="0" err="1" smtClean="0">
                <a:solidFill>
                  <a:srgbClr val="059992"/>
                </a:solidFill>
              </a:rPr>
              <a:t>actores</a:t>
            </a:r>
            <a:r>
              <a:rPr lang="en-US" sz="1400" b="1" dirty="0" smtClean="0">
                <a:solidFill>
                  <a:srgbClr val="059992"/>
                </a:solidFill>
              </a:rPr>
              <a:t> en la distribución</a:t>
            </a:r>
            <a:endParaRPr lang="es-CL" sz="1400" b="1" dirty="0">
              <a:solidFill>
                <a:srgbClr val="059992"/>
              </a:solidFill>
            </a:endParaRPr>
          </a:p>
        </p:txBody>
      </p:sp>
      <p:sp>
        <p:nvSpPr>
          <p:cNvPr id="35" name="Rectangle 33"/>
          <p:cNvSpPr/>
          <p:nvPr/>
        </p:nvSpPr>
        <p:spPr>
          <a:xfrm>
            <a:off x="433691" y="6433117"/>
            <a:ext cx="108000" cy="108000"/>
          </a:xfrm>
          <a:prstGeom prst="rect">
            <a:avLst/>
          </a:prstGeom>
          <a:solidFill>
            <a:srgbClr val="53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6" name="Rectangle 33"/>
          <p:cNvSpPr/>
          <p:nvPr/>
        </p:nvSpPr>
        <p:spPr>
          <a:xfrm>
            <a:off x="440680" y="3969247"/>
            <a:ext cx="108000" cy="108000"/>
          </a:xfrm>
          <a:prstGeom prst="rect">
            <a:avLst/>
          </a:prstGeom>
          <a:solidFill>
            <a:srgbClr val="53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7" name="TextBox 34"/>
          <p:cNvSpPr txBox="1"/>
          <p:nvPr/>
        </p:nvSpPr>
        <p:spPr>
          <a:xfrm>
            <a:off x="565845" y="6696271"/>
            <a:ext cx="6026467" cy="2246769"/>
          </a:xfrm>
          <a:prstGeom prst="rect">
            <a:avLst/>
          </a:prstGeom>
          <a:noFill/>
        </p:spPr>
        <p:txBody>
          <a:bodyPr wrap="square" rtlCol="0">
            <a:spAutoFit/>
          </a:bodyPr>
          <a:lstStyle/>
          <a:p>
            <a:pPr algn="just"/>
            <a:r>
              <a:rPr lang="es-CO" sz="1000" b="1" dirty="0" smtClean="0"/>
              <a:t>REPRESENTANTES - IMPORTADORES:</a:t>
            </a:r>
            <a:r>
              <a:rPr lang="es-CO" sz="1000" dirty="0" smtClean="0"/>
              <a:t> </a:t>
            </a:r>
            <a:r>
              <a:rPr lang="es-CO" sz="1000" dirty="0"/>
              <a:t>Son compañías locales que cuentan con equipos de ventas propios </a:t>
            </a:r>
            <a:r>
              <a:rPr lang="es-CO" sz="1000" dirty="0" smtClean="0"/>
              <a:t>que se </a:t>
            </a:r>
            <a:r>
              <a:rPr lang="es-CO" sz="1000" dirty="0"/>
              <a:t>ocupan de visitar a los potenciales clientes y hacerles seguimiento hasta obtener la venta del producto. Dependiendo del tipo de producto, mantienen stock, pero más importante que esto se convierten en la cara visible de la marca ante el cliente, prestándole el servicio postventa.</a:t>
            </a:r>
          </a:p>
          <a:p>
            <a:pPr algn="just"/>
            <a:endParaRPr lang="es-CO" sz="1000" b="1" dirty="0" smtClean="0"/>
          </a:p>
          <a:p>
            <a:pPr algn="just"/>
            <a:r>
              <a:rPr lang="es-CO" sz="1000" b="1" dirty="0" smtClean="0"/>
              <a:t>REFORESTADORAS:</a:t>
            </a:r>
            <a:r>
              <a:rPr lang="es-CO" sz="1000" dirty="0" smtClean="0"/>
              <a:t> </a:t>
            </a:r>
            <a:r>
              <a:rPr lang="es-CO" sz="1000" dirty="0"/>
              <a:t>Son compañías que se dedican al cultivo de bosques y su posterior aprovechamiento y según la Asociación de </a:t>
            </a:r>
            <a:r>
              <a:rPr lang="es-CO" sz="1000" dirty="0" err="1"/>
              <a:t>Reforestadores</a:t>
            </a:r>
            <a:r>
              <a:rPr lang="es-CO" sz="1000" dirty="0"/>
              <a:t> e Industriales de la Madera - </a:t>
            </a:r>
            <a:r>
              <a:rPr lang="es-CO" sz="1000" dirty="0" smtClean="0"/>
              <a:t>ACOFORE, </a:t>
            </a:r>
            <a:r>
              <a:rPr lang="es-CO" sz="1000" dirty="0"/>
              <a:t>en Colombia pueden haber cerca de 145.000 </a:t>
            </a:r>
            <a:r>
              <a:rPr lang="es-CO" sz="1000" dirty="0" smtClean="0"/>
              <a:t>has. </a:t>
            </a:r>
            <a:r>
              <a:rPr lang="es-CO" sz="1000" dirty="0"/>
              <a:t>de </a:t>
            </a:r>
            <a:r>
              <a:rPr lang="es-CO" sz="1000" u="sng" dirty="0"/>
              <a:t>bosques productivos plantados</a:t>
            </a:r>
            <a:r>
              <a:rPr lang="es-CO" sz="1000" dirty="0"/>
              <a:t> por empresas formalmente constituidas, de las cuales se estima que el 70% son especies forestales introducidas como la Teca, Araucaria, </a:t>
            </a:r>
            <a:r>
              <a:rPr lang="es-CO" sz="1000" dirty="0" err="1"/>
              <a:t>Urapanes</a:t>
            </a:r>
            <a:r>
              <a:rPr lang="es-CO" sz="1000" dirty="0"/>
              <a:t>, Cipreses y </a:t>
            </a:r>
            <a:r>
              <a:rPr lang="es-CO" sz="1000" dirty="0" smtClean="0"/>
              <a:t>diversas especies  de pinos</a:t>
            </a:r>
            <a:r>
              <a:rPr lang="es-CO" sz="1000" dirty="0"/>
              <a:t>.</a:t>
            </a:r>
          </a:p>
          <a:p>
            <a:pPr algn="just"/>
            <a:endParaRPr lang="es-CO" sz="1000" b="1" dirty="0" smtClean="0"/>
          </a:p>
          <a:p>
            <a:pPr algn="just"/>
            <a:r>
              <a:rPr lang="es-CO" sz="1000" b="1" dirty="0" smtClean="0"/>
              <a:t>BANCOS:</a:t>
            </a:r>
            <a:r>
              <a:rPr lang="es-CO" sz="1000" dirty="0" smtClean="0"/>
              <a:t> En </a:t>
            </a:r>
            <a:r>
              <a:rPr lang="es-CO" sz="1000" dirty="0"/>
              <a:t>las estadísticas de importación se aprecia que algunas de las más relevantes importaciones han sido efectuadas por bancos, los </a:t>
            </a:r>
            <a:r>
              <a:rPr lang="es-CO" sz="1000" dirty="0" err="1" smtClean="0"/>
              <a:t>quea</a:t>
            </a:r>
            <a:r>
              <a:rPr lang="es-CO" sz="1000" dirty="0" smtClean="0"/>
              <a:t> </a:t>
            </a:r>
            <a:r>
              <a:rPr lang="es-CO" sz="1000" dirty="0"/>
              <a:t>través de sus departamentos de leasing están realizando compras para empresas locales. </a:t>
            </a:r>
          </a:p>
        </p:txBody>
      </p:sp>
      <p:pic>
        <p:nvPicPr>
          <p:cNvPr id="38" name="Imagen 3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12700" y="804224"/>
            <a:ext cx="978307" cy="651018"/>
          </a:xfrm>
          <a:prstGeom prst="rect">
            <a:avLst/>
          </a:prstGeom>
        </p:spPr>
      </p:pic>
    </p:spTree>
    <p:extLst>
      <p:ext uri="{BB962C8B-B14F-4D97-AF65-F5344CB8AC3E}">
        <p14:creationId xmlns:p14="http://schemas.microsoft.com/office/powerpoint/2010/main" val="2846938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186" y="9303488"/>
            <a:ext cx="1613574" cy="474048"/>
          </a:xfrm>
          <a:prstGeom prst="rect">
            <a:avLst/>
          </a:prstGeom>
        </p:spPr>
      </p:pic>
      <p:sp>
        <p:nvSpPr>
          <p:cNvPr id="5" name="Rectangle 4"/>
          <p:cNvSpPr/>
          <p:nvPr/>
        </p:nvSpPr>
        <p:spPr>
          <a:xfrm>
            <a:off x="1988840" y="9362744"/>
            <a:ext cx="4775531" cy="355536"/>
          </a:xfrm>
          <a:prstGeom prst="rect">
            <a:avLst/>
          </a:prstGeom>
          <a:solidFill>
            <a:srgbClr val="B5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TextBox 5"/>
          <p:cNvSpPr txBox="1"/>
          <p:nvPr/>
        </p:nvSpPr>
        <p:spPr>
          <a:xfrm>
            <a:off x="3813993" y="9406645"/>
            <a:ext cx="2516523" cy="276999"/>
          </a:xfrm>
          <a:prstGeom prst="rect">
            <a:avLst/>
          </a:prstGeom>
          <a:noFill/>
        </p:spPr>
        <p:txBody>
          <a:bodyPr wrap="none" rtlCol="0">
            <a:spAutoFit/>
          </a:bodyPr>
          <a:lstStyle/>
          <a:p>
            <a:r>
              <a:rPr lang="en-US" sz="1200" b="1" dirty="0" smtClean="0">
                <a:solidFill>
                  <a:schemeClr val="bg1"/>
                </a:solidFill>
              </a:rPr>
              <a:t>              2016 – PROCHILE COLOMBIA</a:t>
            </a:r>
            <a:endParaRPr lang="es-CL" sz="1200" b="1" dirty="0">
              <a:solidFill>
                <a:schemeClr val="bg1"/>
              </a:solidFill>
            </a:endParaRPr>
          </a:p>
        </p:txBody>
      </p:sp>
      <p:sp>
        <p:nvSpPr>
          <p:cNvPr id="8" name="Rectangle 7"/>
          <p:cNvSpPr/>
          <p:nvPr/>
        </p:nvSpPr>
        <p:spPr>
          <a:xfrm>
            <a:off x="-18475" y="-6210"/>
            <a:ext cx="5768097" cy="776536"/>
          </a:xfrm>
          <a:prstGeom prst="rect">
            <a:avLst/>
          </a:prstGeom>
          <a:solidFill>
            <a:srgbClr val="0599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L" dirty="0"/>
          </a:p>
        </p:txBody>
      </p:sp>
      <p:sp>
        <p:nvSpPr>
          <p:cNvPr id="7" name="Rectangle 6"/>
          <p:cNvSpPr/>
          <p:nvPr/>
        </p:nvSpPr>
        <p:spPr>
          <a:xfrm>
            <a:off x="359462" y="164104"/>
            <a:ext cx="2776081" cy="461665"/>
          </a:xfrm>
          <a:prstGeom prst="rect">
            <a:avLst/>
          </a:prstGeom>
        </p:spPr>
        <p:txBody>
          <a:bodyPr wrap="none">
            <a:spAutoFit/>
          </a:bodyPr>
          <a:lstStyle/>
          <a:p>
            <a:r>
              <a:rPr lang="en-US" sz="2400" b="1" dirty="0" smtClean="0">
                <a:solidFill>
                  <a:schemeClr val="bg1"/>
                </a:solidFill>
              </a:rPr>
              <a:t>FICHA DE MERCADO</a:t>
            </a:r>
            <a:endParaRPr lang="es-CL" sz="2400" b="1" dirty="0">
              <a:solidFill>
                <a:schemeClr val="bg1"/>
              </a:solidFill>
            </a:endParaRPr>
          </a:p>
        </p:txBody>
      </p:sp>
      <p:sp>
        <p:nvSpPr>
          <p:cNvPr id="9" name="Rectangle 8"/>
          <p:cNvSpPr/>
          <p:nvPr/>
        </p:nvSpPr>
        <p:spPr>
          <a:xfrm>
            <a:off x="-13990" y="699515"/>
            <a:ext cx="382352" cy="634440"/>
          </a:xfrm>
          <a:prstGeom prst="rect">
            <a:avLst/>
          </a:prstGeom>
          <a:solidFill>
            <a:srgbClr val="0599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0" name="AutoShape 8" descr="data:image/jpeg;base64,/9j/4AAQSkZJRgABAQAAAQABAAD/2wCEAAkGBwgHBgkIBwgKCgkLDRYPDQwMDRsUFRAWIB0iIiAdHx8kKDQsJCYxJx8fLT0tMTU3Ojo6Iys/RD84QzQ5OjcBCgoKDQwNGg8PGjclHyU3Nzc3Nzc3Nzc3Nzc3Nzc3Nzc3Nzc3Nzc3Nzc3Nzc3Nzc3Nzc3Nzc3Nzc3Nzc3Nzc3N//AABEIAFoAhwMBEQACEQEDEQH/xAAaAAEAAgMBAAAAAAAAAAAAAAAAAgMBBAcG/8QANxAAAQIBCgIHBwUBAAAAAAAAAAEDAgYREhdWkZSV0tNSVQQFMjRBc7EVFiEiUXGBByQxcoMU/8QAGgEBAQEAAwEAAAAAAAAAAAAAAAECAwQFB//EACgRAQAAAwUJAQEBAAAAAAAAAAABAlEDERIUoQUVFjFTYrHR4TIhBP/aAAwDAQACEQMRAD8A8dBDDQh+VP4+h4EYxvfXZJJcMP4zQh4UuJii3gloUIeFLhiiYJaFCHhS4YomCWhQh4UuGKJgloUIeFLhiiYJaFCHhS4YomCWhQh4UuGKJgloUIeFLhiiYJaFCHhS4YomCWhQh4UuGKJgloUIeFLhiiYJaFCHhS4YomCWhQh4UuGKJgloUIeFLhiiYJaFCHhS4YomCWiLkMNBflS4ssY3uK2klwR/iUHYh+xmPNy2f4gkRoAAAAAAAAAAAAAAAAQd7CmpebitvxFmDsQ/Ykebdn+IJEaAAAAAAAAAAAAAAAAEHewpqXm4rb8ReoakBKiJqCKHqudFhRU/cNajsR/yWt/Lx7eVJt/Z0JYQjaaTekqvpU8qXENaiZS1p4a4g2d1NJvRV9KnlS4hrUMpa08HEGzuppN6KvpU8qXENahlLWng4g2d1NJvRV9KnlS4hrUMpa08HEGzuppN6KvpU8qXENahlLWng4g2d1NJvRV9KnlS4hrUMpa08HEGzuppN6KvpU8qXENahlLWng4g2d1NJvRV9KnlS4hrUMpa08HEGzuppN6KvpU8qXENahlLWng4g2d1NJvRV9KnlS4hrUMpa08HEGzuppN6KvpU8qXENahlLWng4g2d1NJvRV9KnlS4hrUMpa08HEGzuppN6KvpU8qXENahlLWng4g2d1NJvRV9KnlS4hrUMpa08HEGzuppN6KvpU8qXENahlLWng4g2d1NJvSvpEgZTtsxRR9WTQpNOv8A0NfX+xZf8trCPLw47Xb2zoyRhC00m9O7dD7oz5cPoew+crgAAAAAAAAAAAAAAAADU607g7+PVALeh90Z8uH0AuAAAAAAAAAAAAAAAAANTrTuDv49UAt6H3Rny4fQC4AAAAAAAAAAAAAAAAA1OtO4O/j1QDlDP60uttQQe7kC0YUSf2gvh/kexDZP8/en11c3LROux2zbeYrtF3T36fUzctCux2zbeYrtDdPfp9M3LQrsds23mK7Q3T36fTNy0K7HbNt5iu0N09+n0zctCux2zbeYrtDdPfp9M3LQrsds23mK7Q3T36fTNy0K7HbNt5iu0N09+n0zctCux2zbeYrtDdPfp9M3LQrsds23mK7Q3T36fTNy0K7HbNt5iu0N09+n0zctCux2zbeYrtDdPfp9M3LQrsds23mK7Q3T36fTNy0K7HbNt5iu0N09+n0zctCux2zbeYrtDdPfp9M3LQrsds23mK7Q3T36fTNy0U9K/WZ1/o8TXu7AlKb4+0F+vlEjsm6F+PT6ublo5Z4IexDk6EQqAAAAAAAAAAAAAAAAAZm/MVhzPBCw5EQqAAAAAAAAAAAAAAAAAZm/MVhzPBCw5EQoBAAACgQABQIAAoEAAAKGZvzEhzQRfgYhGNyxgzOW+JcTi+JcTi+JcTi+JcTi+JcTi+JcTi+JcTi+JcTi+JcTi+JcTi+JcTi+JcTi+JcTi+JcTi+JcjEq0VMzRjcssP6//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12" name="Rectangle 11"/>
          <p:cNvSpPr/>
          <p:nvPr/>
        </p:nvSpPr>
        <p:spPr>
          <a:xfrm>
            <a:off x="413398" y="4736977"/>
            <a:ext cx="6160957" cy="426411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sz="1400" dirty="0" smtClean="0"/>
          </a:p>
          <a:p>
            <a:pPr algn="ctr"/>
            <a:endParaRPr lang="es-CL" sz="1400" dirty="0"/>
          </a:p>
          <a:p>
            <a:pPr algn="ctr"/>
            <a:endParaRPr lang="es-CL" sz="1400" dirty="0" smtClean="0"/>
          </a:p>
          <a:p>
            <a:pPr algn="ctr"/>
            <a:endParaRPr lang="es-CL" sz="1400" dirty="0"/>
          </a:p>
          <a:p>
            <a:pPr algn="ctr"/>
            <a:endParaRPr lang="es-CL" sz="1400" dirty="0" smtClean="0"/>
          </a:p>
          <a:p>
            <a:pPr algn="ctr"/>
            <a:endParaRPr lang="es-CL" sz="1400" dirty="0"/>
          </a:p>
          <a:p>
            <a:pPr algn="ctr"/>
            <a:endParaRPr lang="es-CL" sz="1400" dirty="0"/>
          </a:p>
        </p:txBody>
      </p:sp>
      <p:sp>
        <p:nvSpPr>
          <p:cNvPr id="36" name="TextBox 35"/>
          <p:cNvSpPr txBox="1"/>
          <p:nvPr/>
        </p:nvSpPr>
        <p:spPr>
          <a:xfrm>
            <a:off x="692696" y="1476871"/>
            <a:ext cx="4969081" cy="307777"/>
          </a:xfrm>
          <a:prstGeom prst="rect">
            <a:avLst/>
          </a:prstGeom>
          <a:noFill/>
        </p:spPr>
        <p:txBody>
          <a:bodyPr wrap="square" rtlCol="0">
            <a:spAutoFit/>
          </a:bodyPr>
          <a:lstStyle/>
          <a:p>
            <a:pPr>
              <a:buClr>
                <a:srgbClr val="53565A"/>
              </a:buClr>
              <a:buSzPct val="200000"/>
            </a:pPr>
            <a:r>
              <a:rPr lang="en-US" sz="1400" b="1" dirty="0">
                <a:solidFill>
                  <a:srgbClr val="059992"/>
                </a:solidFill>
              </a:rPr>
              <a:t>PRINCIPALES </a:t>
            </a:r>
            <a:r>
              <a:rPr lang="en-US" sz="1400" b="1" dirty="0" smtClean="0">
                <a:solidFill>
                  <a:srgbClr val="059992"/>
                </a:solidFill>
              </a:rPr>
              <a:t>IMPORTADORES </a:t>
            </a:r>
            <a:r>
              <a:rPr lang="en-US" sz="1400" b="1" dirty="0">
                <a:solidFill>
                  <a:srgbClr val="059992"/>
                </a:solidFill>
              </a:rPr>
              <a:t>DISTRIBUIDORES EN EL MERCADO</a:t>
            </a:r>
            <a:endParaRPr lang="es-CL" sz="1400" b="1" dirty="0">
              <a:solidFill>
                <a:srgbClr val="059992"/>
              </a:solidFill>
            </a:endParaRPr>
          </a:p>
        </p:txBody>
      </p:sp>
      <p:sp>
        <p:nvSpPr>
          <p:cNvPr id="37" name="TextBox 36"/>
          <p:cNvSpPr txBox="1"/>
          <p:nvPr/>
        </p:nvSpPr>
        <p:spPr>
          <a:xfrm>
            <a:off x="460375" y="4849855"/>
            <a:ext cx="6113981" cy="307777"/>
          </a:xfrm>
          <a:prstGeom prst="rect">
            <a:avLst/>
          </a:prstGeom>
          <a:noFill/>
        </p:spPr>
        <p:txBody>
          <a:bodyPr wrap="none" rtlCol="0" anchor="t">
            <a:spAutoFit/>
          </a:bodyPr>
          <a:lstStyle/>
          <a:p>
            <a:pPr>
              <a:buClr>
                <a:srgbClr val="53565A"/>
              </a:buClr>
              <a:buSzPct val="200000"/>
            </a:pPr>
            <a:r>
              <a:rPr lang="en-US" sz="1400" b="1" dirty="0" smtClean="0">
                <a:solidFill>
                  <a:srgbClr val="059992"/>
                </a:solidFill>
              </a:rPr>
              <a:t>Principales actividades y ferias especializadas para maquinaria y equipo forestal</a:t>
            </a:r>
            <a:endParaRPr lang="es-CL" sz="1400" b="1" dirty="0">
              <a:solidFill>
                <a:srgbClr val="B5BD00"/>
              </a:solidFill>
            </a:endParaRPr>
          </a:p>
        </p:txBody>
      </p:sp>
      <p:sp>
        <p:nvSpPr>
          <p:cNvPr id="38" name="Rectangle 37"/>
          <p:cNvSpPr/>
          <p:nvPr/>
        </p:nvSpPr>
        <p:spPr>
          <a:xfrm>
            <a:off x="389299" y="5428954"/>
            <a:ext cx="108000" cy="108000"/>
          </a:xfrm>
          <a:prstGeom prst="rect">
            <a:avLst/>
          </a:prstGeom>
          <a:solidFill>
            <a:srgbClr val="53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9" name="TextBox 38"/>
          <p:cNvSpPr txBox="1"/>
          <p:nvPr/>
        </p:nvSpPr>
        <p:spPr>
          <a:xfrm>
            <a:off x="521397" y="5157632"/>
            <a:ext cx="5561293" cy="5016758"/>
          </a:xfrm>
          <a:prstGeom prst="rect">
            <a:avLst/>
          </a:prstGeom>
          <a:noFill/>
        </p:spPr>
        <p:txBody>
          <a:bodyPr wrap="square" rtlCol="0">
            <a:spAutoFit/>
          </a:bodyPr>
          <a:lstStyle/>
          <a:p>
            <a:pPr algn="just"/>
            <a:r>
              <a:rPr lang="en-US" sz="1000" b="1" u="sng" dirty="0" smtClean="0">
                <a:solidFill>
                  <a:srgbClr val="53565A"/>
                </a:solidFill>
              </a:rPr>
              <a:t>FERIAS INTERNACIONALES RELEVANTES</a:t>
            </a:r>
          </a:p>
          <a:p>
            <a:pPr algn="just"/>
            <a:endParaRPr lang="en-US" sz="1000" b="1" u="sng" dirty="0">
              <a:solidFill>
                <a:srgbClr val="53565A"/>
              </a:solidFill>
            </a:endParaRPr>
          </a:p>
          <a:p>
            <a:r>
              <a:rPr lang="es-CO" sz="1000" b="1" dirty="0"/>
              <a:t>FERIA AGROFUTURO</a:t>
            </a:r>
            <a:endParaRPr lang="es-CO" sz="1000" dirty="0"/>
          </a:p>
          <a:p>
            <a:r>
              <a:rPr lang="es-CO" sz="1000" dirty="0"/>
              <a:t>Lugar	</a:t>
            </a:r>
            <a:r>
              <a:rPr lang="es-CO" sz="1000" dirty="0" smtClean="0"/>
              <a:t>: </a:t>
            </a:r>
            <a:r>
              <a:rPr lang="es-CO" sz="1000" dirty="0"/>
              <a:t>Medellín</a:t>
            </a:r>
          </a:p>
          <a:p>
            <a:r>
              <a:rPr lang="es-CO" sz="1000" dirty="0"/>
              <a:t>Fecha	</a:t>
            </a:r>
            <a:r>
              <a:rPr lang="es-CO" sz="1000" dirty="0" smtClean="0"/>
              <a:t>: </a:t>
            </a:r>
            <a:r>
              <a:rPr lang="es-CO" sz="1000" dirty="0"/>
              <a:t>Septiembre 7 al 9 de 2016</a:t>
            </a:r>
          </a:p>
          <a:p>
            <a:r>
              <a:rPr lang="es-CO" sz="1000" dirty="0"/>
              <a:t>Página web	: </a:t>
            </a:r>
            <a:r>
              <a:rPr lang="es-CO" sz="1000" u="sng" dirty="0">
                <a:hlinkClick r:id="rId4"/>
              </a:rPr>
              <a:t>www.expoagrofuturo.com</a:t>
            </a:r>
            <a:endParaRPr lang="es-CO" sz="1000" dirty="0"/>
          </a:p>
          <a:p>
            <a:r>
              <a:rPr lang="es-CO" sz="1000" dirty="0"/>
              <a:t>Descripción	: Es una feria dirigida al sector agroindustrial, que reúne a empresas proveedoras de </a:t>
            </a:r>
          </a:p>
          <a:p>
            <a:r>
              <a:rPr lang="es-CO" sz="1000" dirty="0" smtClean="0"/>
              <a:t>	  productos </a:t>
            </a:r>
            <a:r>
              <a:rPr lang="es-CO" sz="1000" dirty="0"/>
              <a:t>y servicios innovadores con potenciales clientes.</a:t>
            </a:r>
          </a:p>
          <a:p>
            <a:r>
              <a:rPr lang="es-CO" sz="1000" b="1" dirty="0"/>
              <a:t> </a:t>
            </a:r>
            <a:endParaRPr lang="es-CO" sz="1000" dirty="0"/>
          </a:p>
          <a:p>
            <a:r>
              <a:rPr lang="es-CO" sz="1000" b="1" dirty="0"/>
              <a:t>FERIA DEL MUEBLE Y LA MADERA</a:t>
            </a:r>
            <a:endParaRPr lang="es-CO" sz="1000" dirty="0"/>
          </a:p>
          <a:p>
            <a:r>
              <a:rPr lang="es-CO" sz="1000" dirty="0"/>
              <a:t>Lugar	</a:t>
            </a:r>
            <a:r>
              <a:rPr lang="es-CO" sz="1000" dirty="0" smtClean="0"/>
              <a:t>: </a:t>
            </a:r>
            <a:r>
              <a:rPr lang="es-CO" sz="1000" dirty="0"/>
              <a:t>Bogotá</a:t>
            </a:r>
          </a:p>
          <a:p>
            <a:r>
              <a:rPr lang="es-CO" sz="1000" dirty="0"/>
              <a:t>Fecha	</a:t>
            </a:r>
            <a:r>
              <a:rPr lang="es-CO" sz="1000" dirty="0" smtClean="0"/>
              <a:t>: </a:t>
            </a:r>
            <a:r>
              <a:rPr lang="es-CO" sz="1000" dirty="0"/>
              <a:t>Marzo de 2018</a:t>
            </a:r>
          </a:p>
          <a:p>
            <a:r>
              <a:rPr lang="es-CO" sz="1000" dirty="0"/>
              <a:t>Página web	: </a:t>
            </a:r>
            <a:r>
              <a:rPr lang="es-CO" sz="1000" u="sng" dirty="0">
                <a:hlinkClick r:id="rId5"/>
              </a:rPr>
              <a:t>www.feria-mm.com/es</a:t>
            </a:r>
            <a:endParaRPr lang="es-CO" sz="1000" dirty="0"/>
          </a:p>
          <a:p>
            <a:r>
              <a:rPr lang="es-CO" sz="1000" dirty="0"/>
              <a:t>Descripción	: Es una feria especializada que se realiza cada dos años y reúne durante cuatro días,   </a:t>
            </a:r>
          </a:p>
          <a:p>
            <a:r>
              <a:rPr lang="es-CO" sz="1000" dirty="0"/>
              <a:t>  	</a:t>
            </a:r>
            <a:r>
              <a:rPr lang="es-CO" sz="1000" dirty="0" smtClean="0"/>
              <a:t>  </a:t>
            </a:r>
            <a:r>
              <a:rPr lang="es-CO" sz="1000" dirty="0"/>
              <a:t>a más de 200 expositores de 29 países.</a:t>
            </a:r>
          </a:p>
          <a:p>
            <a:r>
              <a:rPr lang="es-CO" sz="1000" dirty="0"/>
              <a:t> </a:t>
            </a:r>
          </a:p>
          <a:p>
            <a:r>
              <a:rPr lang="es-CO" sz="1000" b="1" dirty="0"/>
              <a:t>FERIA AGROEXPO</a:t>
            </a:r>
            <a:endParaRPr lang="es-CO" sz="1000" dirty="0"/>
          </a:p>
          <a:p>
            <a:r>
              <a:rPr lang="es-CO" sz="1000" dirty="0"/>
              <a:t>Lugar	</a:t>
            </a:r>
            <a:r>
              <a:rPr lang="es-CO" sz="1000" dirty="0" smtClean="0"/>
              <a:t>: </a:t>
            </a:r>
            <a:r>
              <a:rPr lang="es-CO" sz="1000" dirty="0"/>
              <a:t>Bogotá</a:t>
            </a:r>
          </a:p>
          <a:p>
            <a:r>
              <a:rPr lang="es-CO" sz="1000" dirty="0"/>
              <a:t>Fecha	</a:t>
            </a:r>
            <a:r>
              <a:rPr lang="es-CO" sz="1000" dirty="0" smtClean="0"/>
              <a:t>: </a:t>
            </a:r>
            <a:r>
              <a:rPr lang="es-CO" sz="1000" dirty="0"/>
              <a:t>Julio de 2018</a:t>
            </a:r>
          </a:p>
          <a:p>
            <a:r>
              <a:rPr lang="es-CO" sz="1000" dirty="0"/>
              <a:t>Página web	: </a:t>
            </a:r>
            <a:r>
              <a:rPr lang="es-CO" sz="1000" u="sng" dirty="0">
                <a:hlinkClick r:id="rId6"/>
              </a:rPr>
              <a:t>http://agroexpo.com</a:t>
            </a:r>
            <a:endParaRPr lang="es-CO" sz="1000" dirty="0"/>
          </a:p>
          <a:p>
            <a:r>
              <a:rPr lang="es-CO" sz="1000" dirty="0"/>
              <a:t>Descripción	: Es una feria genérica que se realiza cada dos años y reúne sectores tan disímiles </a:t>
            </a:r>
          </a:p>
          <a:p>
            <a:r>
              <a:rPr lang="es-CO" sz="1000" dirty="0" smtClean="0"/>
              <a:t>	  como </a:t>
            </a:r>
            <a:r>
              <a:rPr lang="es-CO" sz="1000" dirty="0"/>
              <a:t>equipo y maquinaria, insumos agrícolas, instalaciones agrícolas, sistemas de </a:t>
            </a:r>
            <a:endParaRPr lang="es-CO" sz="1000" dirty="0" smtClean="0"/>
          </a:p>
          <a:p>
            <a:r>
              <a:rPr lang="es-CO" sz="1000" dirty="0" smtClean="0"/>
              <a:t>	  producción </a:t>
            </a:r>
            <a:r>
              <a:rPr lang="es-CO" sz="1000" dirty="0"/>
              <a:t>limpia.</a:t>
            </a:r>
          </a:p>
          <a:p>
            <a:pPr algn="just"/>
            <a:endParaRPr lang="en-US" sz="1000" b="1" u="sng" dirty="0" smtClean="0">
              <a:solidFill>
                <a:srgbClr val="53565A"/>
              </a:solidFill>
            </a:endParaRPr>
          </a:p>
          <a:p>
            <a:pPr algn="just"/>
            <a:endParaRPr lang="en-US" sz="1000" b="1" u="sng" dirty="0" smtClean="0">
              <a:solidFill>
                <a:srgbClr val="53565A"/>
              </a:solidFill>
            </a:endParaRPr>
          </a:p>
          <a:p>
            <a:pPr algn="just"/>
            <a:endParaRPr lang="en-US" sz="1000" b="1" u="sng" dirty="0" smtClean="0">
              <a:solidFill>
                <a:srgbClr val="53565A"/>
              </a:solidFill>
            </a:endParaRPr>
          </a:p>
          <a:p>
            <a:pPr algn="just"/>
            <a:endParaRPr lang="en-US" sz="1000" dirty="0" smtClean="0">
              <a:solidFill>
                <a:srgbClr val="53565A"/>
              </a:solidFill>
            </a:endParaRPr>
          </a:p>
          <a:p>
            <a:pPr algn="just"/>
            <a:endParaRPr lang="en-US" sz="1000" dirty="0">
              <a:solidFill>
                <a:srgbClr val="53565A"/>
              </a:solidFill>
            </a:endParaRPr>
          </a:p>
          <a:p>
            <a:pPr algn="just"/>
            <a:endParaRPr lang="en-US" sz="1000" b="1" u="sng" dirty="0">
              <a:solidFill>
                <a:srgbClr val="B5BD00"/>
              </a:solidFill>
            </a:endParaRPr>
          </a:p>
          <a:p>
            <a:pPr algn="just"/>
            <a:endParaRPr lang="en-US" sz="1000" b="1" u="sng" dirty="0" smtClean="0">
              <a:solidFill>
                <a:srgbClr val="B5BD00"/>
              </a:solidFill>
            </a:endParaRPr>
          </a:p>
          <a:p>
            <a:pPr algn="just"/>
            <a:endParaRPr lang="en-US" sz="1000" b="1" u="sng" dirty="0" smtClean="0">
              <a:solidFill>
                <a:srgbClr val="B5BD00"/>
              </a:solidFill>
            </a:endParaRPr>
          </a:p>
          <a:p>
            <a:pPr algn="just"/>
            <a:r>
              <a:rPr lang="es-CL" sz="1000" dirty="0" smtClean="0">
                <a:solidFill>
                  <a:srgbClr val="53565A"/>
                </a:solidFill>
              </a:rPr>
              <a:t> </a:t>
            </a:r>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70274" y="31643"/>
            <a:ext cx="11271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Imagen 10"/>
          <p:cNvPicPr>
            <a:picLocks noChangeAspect="1"/>
          </p:cNvPicPr>
          <p:nvPr/>
        </p:nvPicPr>
        <p:blipFill>
          <a:blip r:embed="rId8"/>
          <a:stretch>
            <a:fillRect/>
          </a:stretch>
        </p:blipFill>
        <p:spPr>
          <a:xfrm>
            <a:off x="980728" y="1926115"/>
            <a:ext cx="5101961" cy="2929120"/>
          </a:xfrm>
          <a:prstGeom prst="rect">
            <a:avLst/>
          </a:prstGeom>
        </p:spPr>
      </p:pic>
      <p:pic>
        <p:nvPicPr>
          <p:cNvPr id="28" name="Imagen 2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661777" y="814227"/>
            <a:ext cx="978307" cy="651018"/>
          </a:xfrm>
          <a:prstGeom prst="rect">
            <a:avLst/>
          </a:prstGeom>
        </p:spPr>
      </p:pic>
      <p:sp>
        <p:nvSpPr>
          <p:cNvPr id="29" name="TextBox 10"/>
          <p:cNvSpPr txBox="1"/>
          <p:nvPr/>
        </p:nvSpPr>
        <p:spPr>
          <a:xfrm>
            <a:off x="384205" y="814289"/>
            <a:ext cx="5261729" cy="830997"/>
          </a:xfrm>
          <a:prstGeom prst="rect">
            <a:avLst/>
          </a:prstGeom>
          <a:noFill/>
        </p:spPr>
        <p:txBody>
          <a:bodyPr wrap="square" rtlCol="0">
            <a:spAutoFit/>
          </a:bodyPr>
          <a:lstStyle/>
          <a:p>
            <a:r>
              <a:rPr lang="en-US" sz="1600" b="1" dirty="0" smtClean="0">
                <a:solidFill>
                  <a:srgbClr val="53565A"/>
                </a:solidFill>
                <a:latin typeface="+mj-lt"/>
                <a:ea typeface="Verdana" panose="020B0604030504040204" pitchFamily="34" charset="0"/>
                <a:cs typeface="Verdana" panose="020B0604030504040204" pitchFamily="34" charset="0"/>
              </a:rPr>
              <a:t>El Mercado de Maquinaria y Equipo Forestal en Colombia.</a:t>
            </a:r>
          </a:p>
          <a:p>
            <a:r>
              <a:rPr lang="es-CL" sz="1600" b="1" dirty="0" smtClean="0">
                <a:solidFill>
                  <a:srgbClr val="059992"/>
                </a:solidFill>
                <a:ea typeface="Verdana" panose="020B0604030504040204" pitchFamily="34" charset="0"/>
                <a:cs typeface="Verdana" panose="020B0604030504040204" pitchFamily="34" charset="0"/>
              </a:rPr>
              <a:t>2016   </a:t>
            </a:r>
            <a:r>
              <a:rPr lang="es-CL" sz="1600" b="1" dirty="0">
                <a:solidFill>
                  <a:srgbClr val="059992"/>
                </a:solidFill>
                <a:ea typeface="Verdana" panose="020B0604030504040204" pitchFamily="34" charset="0"/>
                <a:cs typeface="Verdana" panose="020B0604030504040204" pitchFamily="34" charset="0"/>
              </a:rPr>
              <a:t>/  Oficina Comercial en Bogotá</a:t>
            </a:r>
          </a:p>
          <a:p>
            <a:endParaRPr lang="es-CL" sz="1600" b="1" dirty="0">
              <a:solidFill>
                <a:srgbClr val="B5BD00"/>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85404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186" y="9303488"/>
            <a:ext cx="1613574" cy="474048"/>
          </a:xfrm>
          <a:prstGeom prst="rect">
            <a:avLst/>
          </a:prstGeom>
        </p:spPr>
      </p:pic>
      <p:sp>
        <p:nvSpPr>
          <p:cNvPr id="5" name="Rectangle 4"/>
          <p:cNvSpPr/>
          <p:nvPr/>
        </p:nvSpPr>
        <p:spPr>
          <a:xfrm>
            <a:off x="2102503" y="9362744"/>
            <a:ext cx="4775531" cy="355536"/>
          </a:xfrm>
          <a:prstGeom prst="rect">
            <a:avLst/>
          </a:prstGeom>
          <a:solidFill>
            <a:srgbClr val="B5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TextBox 5"/>
          <p:cNvSpPr txBox="1"/>
          <p:nvPr/>
        </p:nvSpPr>
        <p:spPr>
          <a:xfrm>
            <a:off x="3813993" y="9406645"/>
            <a:ext cx="2516523" cy="276999"/>
          </a:xfrm>
          <a:prstGeom prst="rect">
            <a:avLst/>
          </a:prstGeom>
          <a:noFill/>
        </p:spPr>
        <p:txBody>
          <a:bodyPr wrap="none" rtlCol="0">
            <a:spAutoFit/>
          </a:bodyPr>
          <a:lstStyle/>
          <a:p>
            <a:r>
              <a:rPr lang="en-US" sz="1200" b="1" dirty="0" smtClean="0">
                <a:solidFill>
                  <a:schemeClr val="bg1"/>
                </a:solidFill>
              </a:rPr>
              <a:t>              2016 – PROCHILE COLOMBIA</a:t>
            </a:r>
            <a:endParaRPr lang="es-CL" sz="1200" b="1" dirty="0">
              <a:solidFill>
                <a:schemeClr val="bg1"/>
              </a:solidFill>
            </a:endParaRPr>
          </a:p>
        </p:txBody>
      </p:sp>
      <p:sp>
        <p:nvSpPr>
          <p:cNvPr id="8" name="Rectangle 7"/>
          <p:cNvSpPr/>
          <p:nvPr/>
        </p:nvSpPr>
        <p:spPr>
          <a:xfrm>
            <a:off x="-18475" y="-6210"/>
            <a:ext cx="5768097" cy="776536"/>
          </a:xfrm>
          <a:prstGeom prst="rect">
            <a:avLst/>
          </a:prstGeom>
          <a:solidFill>
            <a:srgbClr val="0599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L" dirty="0"/>
          </a:p>
        </p:txBody>
      </p:sp>
      <p:sp>
        <p:nvSpPr>
          <p:cNvPr id="7" name="Rectangle 6"/>
          <p:cNvSpPr/>
          <p:nvPr/>
        </p:nvSpPr>
        <p:spPr>
          <a:xfrm>
            <a:off x="359462" y="164104"/>
            <a:ext cx="2776081" cy="461665"/>
          </a:xfrm>
          <a:prstGeom prst="rect">
            <a:avLst/>
          </a:prstGeom>
        </p:spPr>
        <p:txBody>
          <a:bodyPr wrap="none">
            <a:spAutoFit/>
          </a:bodyPr>
          <a:lstStyle/>
          <a:p>
            <a:r>
              <a:rPr lang="en-US" sz="2400" b="1" dirty="0" smtClean="0">
                <a:solidFill>
                  <a:schemeClr val="bg1"/>
                </a:solidFill>
              </a:rPr>
              <a:t>FICHA DE MERCADO</a:t>
            </a:r>
            <a:endParaRPr lang="es-CL" sz="2400" b="1" dirty="0">
              <a:solidFill>
                <a:schemeClr val="bg1"/>
              </a:solidFill>
            </a:endParaRPr>
          </a:p>
        </p:txBody>
      </p:sp>
      <p:sp>
        <p:nvSpPr>
          <p:cNvPr id="9" name="Rectangle 8"/>
          <p:cNvSpPr/>
          <p:nvPr/>
        </p:nvSpPr>
        <p:spPr>
          <a:xfrm>
            <a:off x="-13990" y="699515"/>
            <a:ext cx="382352" cy="634440"/>
          </a:xfrm>
          <a:prstGeom prst="rect">
            <a:avLst/>
          </a:prstGeom>
          <a:solidFill>
            <a:srgbClr val="0599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0" name="AutoShape 8" descr="data:image/jpeg;base64,/9j/4AAQSkZJRgABAQAAAQABAAD/2wCEAAkGBwgHBgkIBwgKCgkLDRYPDQwMDRsUFRAWIB0iIiAdHx8kKDQsJCYxJx8fLT0tMTU3Ojo6Iys/RD84QzQ5OjcBCgoKDQwNGg8PGjclHyU3Nzc3Nzc3Nzc3Nzc3Nzc3Nzc3Nzc3Nzc3Nzc3Nzc3Nzc3Nzc3Nzc3Nzc3Nzc3Nzc3N//AABEIAFoAhwMBEQACEQEDEQH/xAAaAAEAAgMBAAAAAAAAAAAAAAAAAgMBBAcG/8QANxAAAQIBCgIHBwUBAAAAAAAAAAEDAgYREhdWkZSV0tNSVQQFMjRBc7EVFiEiUXGBByQxcoMU/8QAGgEBAQEAAwEAAAAAAAAAAAAAAAECAwQFB//EACgRAQAAAwUJAQEBAAAAAAAAAAABAlEDERIUoQUVFjFTYrHR4TIhBP/aAAwDAQACEQMRAD8A8dBDDQh+VP4+h4EYxvfXZJJcMP4zQh4UuJii3gloUIeFLhiiYJaFCHhS4YomCWhQh4UuGKJgloUIeFLhiiYJaFCHhS4YomCWhQh4UuGKJgloUIeFLhiiYJaFCHhS4YomCWhQh4UuGKJgloUIeFLhiiYJaFCHhS4YomCWhQh4UuGKJgloUIeFLhiiYJaFCHhS4YomCWiLkMNBflS4ssY3uK2klwR/iUHYh+xmPNy2f4gkRoAAAAAAAAAAAAAAAAQd7CmpebitvxFmDsQ/Ykebdn+IJEaAAAAAAAAAAAAAAAAEHewpqXm4rb8ReoakBKiJqCKHqudFhRU/cNajsR/yWt/Lx7eVJt/Z0JYQjaaTekqvpU8qXENaiZS1p4a4g2d1NJvRV9KnlS4hrUMpa08HEGzuppN6KvpU8qXENahlLWng4g2d1NJvRV9KnlS4hrUMpa08HEGzuppN6KvpU8qXENahlLWng4g2d1NJvRV9KnlS4hrUMpa08HEGzuppN6KvpU8qXENahlLWng4g2d1NJvRV9KnlS4hrUMpa08HEGzuppN6KvpU8qXENahlLWng4g2d1NJvRV9KnlS4hrUMpa08HEGzuppN6KvpU8qXENahlLWng4g2d1NJvRV9KnlS4hrUMpa08HEGzuppN6KvpU8qXENahlLWng4g2d1NJvRV9KnlS4hrUMpa08HEGzuppN6KvpU8qXENahlLWng4g2d1NJvSvpEgZTtsxRR9WTQpNOv8A0NfX+xZf8trCPLw47Xb2zoyRhC00m9O7dD7oz5cPoew+crgAAAAAAAAAAAAAAAADU607g7+PVALeh90Z8uH0AuAAAAAAAAAAAAAAAAANTrTuDv49UAt6H3Rny4fQC4AAAAAAAAAAAAAAAAA1OtO4O/j1QDlDP60uttQQe7kC0YUSf2gvh/kexDZP8/en11c3LROux2zbeYrtF3T36fUzctCux2zbeYrtDdPfp9M3LQrsds23mK7Q3T36fTNy0K7HbNt5iu0N09+n0zctCux2zbeYrtDdPfp9M3LQrsds23mK7Q3T36fTNy0K7HbNt5iu0N09+n0zctCux2zbeYrtDdPfp9M3LQrsds23mK7Q3T36fTNy0K7HbNt5iu0N09+n0zctCux2zbeYrtDdPfp9M3LQrsds23mK7Q3T36fTNy0K7HbNt5iu0N09+n0zctCux2zbeYrtDdPfp9M3LQrsds23mK7Q3T36fTNy0U9K/WZ1/o8TXu7AlKb4+0F+vlEjsm6F+PT6ublo5Z4IexDk6EQqAAAAAAAAAAAAAAAAAZm/MVhzPBCw5EQqAAAAAAAAAAAAAAAAAZm/MVhzPBCw5EQoBAAACgQABQIAAoEAAAKGZvzEhzQRfgYhGNyxgzOW+JcTi+JcTi+JcTi+JcTi+JcTi+JcTi+JcTi+JcTi+JcTi+JcTi+JcTi+JcTi+JcTi+JcTi+JcjEq0VMzRjcssP6//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L"/>
          </a:p>
        </p:txBody>
      </p:sp>
      <p:sp>
        <p:nvSpPr>
          <p:cNvPr id="17" name="Rectangle 16"/>
          <p:cNvSpPr/>
          <p:nvPr/>
        </p:nvSpPr>
        <p:spPr>
          <a:xfrm>
            <a:off x="341059" y="8903378"/>
            <a:ext cx="6142327" cy="400110"/>
          </a:xfrm>
          <a:prstGeom prst="rect">
            <a:avLst/>
          </a:prstGeom>
        </p:spPr>
        <p:txBody>
          <a:bodyPr wrap="square">
            <a:spAutoFit/>
          </a:bodyPr>
          <a:lstStyle/>
          <a:p>
            <a:pPr algn="just"/>
            <a:r>
              <a:rPr lang="es-CL" sz="1000" i="1" dirty="0" smtClean="0">
                <a:solidFill>
                  <a:srgbClr val="53565A"/>
                </a:solidFill>
              </a:rPr>
              <a:t>Para más información sobre la categoría de maquinaria y equipo forestal en  Colombia o para participar en alguna de estas actividades por favor comuníquese con Carlos Muñoz</a:t>
            </a:r>
            <a:r>
              <a:rPr lang="es-CL" sz="1000" i="1" dirty="0" smtClean="0">
                <a:solidFill>
                  <a:srgbClr val="B5BD00"/>
                </a:solidFill>
              </a:rPr>
              <a:t> </a:t>
            </a:r>
            <a:r>
              <a:rPr lang="es-CL" sz="1000" i="1" dirty="0" smtClean="0">
                <a:solidFill>
                  <a:srgbClr val="53565A"/>
                </a:solidFill>
              </a:rPr>
              <a:t>al  e mail </a:t>
            </a:r>
            <a:r>
              <a:rPr lang="es-CL" sz="1000" i="1" dirty="0" smtClean="0">
                <a:solidFill>
                  <a:srgbClr val="53565A"/>
                </a:solidFill>
                <a:hlinkClick r:id="rId4"/>
              </a:rPr>
              <a:t>cmunozp@prochile.gob.cl</a:t>
            </a:r>
            <a:r>
              <a:rPr lang="es-CL" sz="1000" i="1" dirty="0" smtClean="0">
                <a:solidFill>
                  <a:srgbClr val="53565A"/>
                </a:solidFill>
              </a:rPr>
              <a:t> </a:t>
            </a:r>
          </a:p>
        </p:txBody>
      </p:sp>
      <p:sp>
        <p:nvSpPr>
          <p:cNvPr id="26" name="Rectangle 37"/>
          <p:cNvSpPr/>
          <p:nvPr/>
        </p:nvSpPr>
        <p:spPr>
          <a:xfrm>
            <a:off x="251462" y="1931680"/>
            <a:ext cx="108000" cy="108000"/>
          </a:xfrm>
          <a:prstGeom prst="rect">
            <a:avLst/>
          </a:prstGeom>
          <a:solidFill>
            <a:srgbClr val="53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27" name="26 Rectángulo"/>
          <p:cNvSpPr/>
          <p:nvPr/>
        </p:nvSpPr>
        <p:spPr>
          <a:xfrm>
            <a:off x="368362" y="1823222"/>
            <a:ext cx="6224854" cy="2154436"/>
          </a:xfrm>
          <a:prstGeom prst="rect">
            <a:avLst/>
          </a:prstGeom>
        </p:spPr>
        <p:txBody>
          <a:bodyPr wrap="square">
            <a:spAutoFit/>
          </a:bodyPr>
          <a:lstStyle/>
          <a:p>
            <a:pPr algn="just"/>
            <a:r>
              <a:rPr lang="es-CL" sz="1400" b="1" dirty="0" smtClean="0">
                <a:solidFill>
                  <a:srgbClr val="059992"/>
                </a:solidFill>
              </a:rPr>
              <a:t>Conclusiones y recomendaciones</a:t>
            </a:r>
          </a:p>
          <a:p>
            <a:pPr algn="just"/>
            <a:endParaRPr lang="es-CO" sz="1000" dirty="0" smtClean="0"/>
          </a:p>
          <a:p>
            <a:pPr algn="just"/>
            <a:r>
              <a:rPr lang="es-CO" sz="1000" dirty="0" smtClean="0"/>
              <a:t>Como </a:t>
            </a:r>
            <a:r>
              <a:rPr lang="es-CO" sz="1000" dirty="0"/>
              <a:t>conclusión de este informe, podemos señalar que Colombia es un mercado en desarrollo para el sector de maquinaria y equipo forestal, con un amplio potencial de crecimiento, el </a:t>
            </a:r>
            <a:r>
              <a:rPr lang="es-CO" sz="1000" dirty="0" smtClean="0"/>
              <a:t>que </a:t>
            </a:r>
            <a:r>
              <a:rPr lang="es-CO" sz="1000" dirty="0"/>
              <a:t>ya está siendo identificado por proveedores de otros países. Dado que las barreras arancelarias para el ingreso son inexistentes, es necesario conocer con anterioridad las características y condiciones de compra de los usuarios, de tal manera de adaptar el producto y ofrecer variables diferenciadoras.</a:t>
            </a:r>
          </a:p>
          <a:p>
            <a:pPr algn="just"/>
            <a:endParaRPr lang="es-CO" sz="1000" dirty="0" smtClean="0"/>
          </a:p>
          <a:p>
            <a:pPr algn="just"/>
            <a:r>
              <a:rPr lang="es-CO" sz="1000" dirty="0" smtClean="0"/>
              <a:t>La </a:t>
            </a:r>
            <a:r>
              <a:rPr lang="es-CO" sz="1000" dirty="0"/>
              <a:t>definición de un socio estratégico en el mercado es crucial, puesto que debe contar con ciertas características que le permitan tener éxito en la labor de posicionamiento del producto, como por ejemplo: tener un equipo de ventas que cubra la mayor parte del territorio colombiano, experiencia en la nacionalización de maquinaria y equipos y buena imagen en la atención post venta.       </a:t>
            </a:r>
          </a:p>
          <a:p>
            <a:pPr algn="just"/>
            <a:endParaRPr lang="es-CL" sz="1000" dirty="0">
              <a:solidFill>
                <a:srgbClr val="53565A"/>
              </a:solidFill>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70274" y="31643"/>
            <a:ext cx="112712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TextBox 10"/>
          <p:cNvSpPr txBox="1"/>
          <p:nvPr/>
        </p:nvSpPr>
        <p:spPr>
          <a:xfrm>
            <a:off x="384205" y="814289"/>
            <a:ext cx="5261729" cy="830997"/>
          </a:xfrm>
          <a:prstGeom prst="rect">
            <a:avLst/>
          </a:prstGeom>
          <a:noFill/>
        </p:spPr>
        <p:txBody>
          <a:bodyPr wrap="square" rtlCol="0">
            <a:spAutoFit/>
          </a:bodyPr>
          <a:lstStyle/>
          <a:p>
            <a:r>
              <a:rPr lang="en-US" sz="1600" b="1" dirty="0" smtClean="0">
                <a:solidFill>
                  <a:srgbClr val="53565A"/>
                </a:solidFill>
                <a:latin typeface="+mj-lt"/>
                <a:ea typeface="Verdana" panose="020B0604030504040204" pitchFamily="34" charset="0"/>
                <a:cs typeface="Verdana" panose="020B0604030504040204" pitchFamily="34" charset="0"/>
              </a:rPr>
              <a:t>El Mercado de Maquinaria y Equipo Forestal en Colombia.</a:t>
            </a:r>
          </a:p>
          <a:p>
            <a:r>
              <a:rPr lang="es-CL" sz="1600" b="1" dirty="0" smtClean="0">
                <a:solidFill>
                  <a:srgbClr val="059992"/>
                </a:solidFill>
                <a:ea typeface="Verdana" panose="020B0604030504040204" pitchFamily="34" charset="0"/>
                <a:cs typeface="Verdana" panose="020B0604030504040204" pitchFamily="34" charset="0"/>
              </a:rPr>
              <a:t>2016   </a:t>
            </a:r>
            <a:r>
              <a:rPr lang="es-CL" sz="1600" b="1" dirty="0">
                <a:solidFill>
                  <a:srgbClr val="059992"/>
                </a:solidFill>
                <a:ea typeface="Verdana" panose="020B0604030504040204" pitchFamily="34" charset="0"/>
                <a:cs typeface="Verdana" panose="020B0604030504040204" pitchFamily="34" charset="0"/>
              </a:rPr>
              <a:t>/  Oficina Comercial en Bogotá</a:t>
            </a:r>
          </a:p>
          <a:p>
            <a:endParaRPr lang="es-CL" sz="1600" b="1" dirty="0">
              <a:solidFill>
                <a:srgbClr val="B5BD00"/>
              </a:solidFill>
              <a:latin typeface="+mj-lt"/>
              <a:ea typeface="Verdana" panose="020B0604030504040204" pitchFamily="34" charset="0"/>
              <a:cs typeface="Verdana" panose="020B0604030504040204" pitchFamily="34" charset="0"/>
            </a:endParaRPr>
          </a:p>
        </p:txBody>
      </p:sp>
      <p:pic>
        <p:nvPicPr>
          <p:cNvPr id="28" name="Imagen 2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61777" y="865540"/>
            <a:ext cx="978307" cy="651018"/>
          </a:xfrm>
          <a:prstGeom prst="rect">
            <a:avLst/>
          </a:prstGeom>
        </p:spPr>
      </p:pic>
    </p:spTree>
    <p:extLst>
      <p:ext uri="{BB962C8B-B14F-4D97-AF65-F5344CB8AC3E}">
        <p14:creationId xmlns:p14="http://schemas.microsoft.com/office/powerpoint/2010/main" val="3026896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9D782D25DBA604D80363F74D31058DB" ma:contentTypeVersion="0" ma:contentTypeDescription="Create a new document." ma:contentTypeScope="" ma:versionID="91db8b13da35059a66bb2d5973f285da">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2DE4331-20CC-446D-9F4B-7D958B51F57C}">
  <ds:schemaRefs>
    <ds:schemaRef ds:uri="http://schemas.microsoft.com/sharepoint/v3/contenttype/forms"/>
  </ds:schemaRefs>
</ds:datastoreItem>
</file>

<file path=customXml/itemProps2.xml><?xml version="1.0" encoding="utf-8"?>
<ds:datastoreItem xmlns:ds="http://schemas.openxmlformats.org/officeDocument/2006/customXml" ds:itemID="{8E8B8501-CCE3-4F5B-8186-AA1C32EF8522}">
  <ds:schemaRefs>
    <ds:schemaRef ds:uri="http://purl.org/dc/terms/"/>
    <ds:schemaRef ds:uri="http://schemas.microsoft.com/office/2006/documentManagement/types"/>
    <ds:schemaRef ds:uri="http://purl.org/dc/dcmitype/"/>
    <ds:schemaRef ds:uri="http://www.w3.org/XML/1998/namespace"/>
    <ds:schemaRef ds:uri="http://purl.org/dc/elements/1.1/"/>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8D1E828B-8982-4D42-ABF5-38E24B69B2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33479</TotalTime>
  <Words>1282</Words>
  <Application>Microsoft Office PowerPoint</Application>
  <PresentationFormat>A4 (210 x 297 mm)</PresentationFormat>
  <Paragraphs>89</Paragraphs>
  <Slides>4</Slides>
  <Notes>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Calibri</vt:lpstr>
      <vt:lpstr>Verdana</vt:lpstr>
      <vt:lpstr>Wingdings</vt:lpstr>
      <vt:lpstr>Office Theme</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ProChile</dc:creator>
  <cp:lastModifiedBy>TATIANA PAMELA VASQUEZ</cp:lastModifiedBy>
  <cp:revision>75</cp:revision>
  <cp:lastPrinted>2016-05-17T20:15:57Z</cp:lastPrinted>
  <dcterms:created xsi:type="dcterms:W3CDTF">2014-01-20T08:42:15Z</dcterms:created>
  <dcterms:modified xsi:type="dcterms:W3CDTF">2016-07-28T15:06:08Z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0x010100E9D782D25DBA604D80363F74D31058DB</vt:lpwstr>
  </property>
</Properties>
</file>